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10"/>
  </p:notesMasterIdLst>
  <p:sldIdLst>
    <p:sldId id="1069" r:id="rId3"/>
    <p:sldId id="2970" r:id="rId4"/>
    <p:sldId id="3019" r:id="rId5"/>
    <p:sldId id="2934" r:id="rId6"/>
    <p:sldId id="2935" r:id="rId7"/>
    <p:sldId id="2952" r:id="rId8"/>
    <p:sldId id="2936" r:id="rId9"/>
    <p:sldId id="2979" r:id="rId10"/>
    <p:sldId id="2957" r:id="rId11"/>
    <p:sldId id="2958" r:id="rId12"/>
    <p:sldId id="2977" r:id="rId13"/>
    <p:sldId id="2955" r:id="rId14"/>
    <p:sldId id="2954" r:id="rId15"/>
    <p:sldId id="2956" r:id="rId16"/>
    <p:sldId id="2953" r:id="rId17"/>
    <p:sldId id="3159" r:id="rId18"/>
    <p:sldId id="2939" r:id="rId19"/>
    <p:sldId id="2965" r:id="rId20"/>
    <p:sldId id="572" r:id="rId21"/>
    <p:sldId id="2664" r:id="rId22"/>
    <p:sldId id="2937" r:id="rId23"/>
    <p:sldId id="2940" r:id="rId24"/>
    <p:sldId id="262" r:id="rId25"/>
    <p:sldId id="3053" r:id="rId26"/>
    <p:sldId id="3048" r:id="rId27"/>
    <p:sldId id="581" r:id="rId28"/>
    <p:sldId id="3042" r:id="rId29"/>
    <p:sldId id="3033" r:id="rId30"/>
    <p:sldId id="3055" r:id="rId31"/>
    <p:sldId id="3056" r:id="rId32"/>
    <p:sldId id="3057" r:id="rId33"/>
    <p:sldId id="3155" r:id="rId34"/>
    <p:sldId id="3054" r:id="rId35"/>
    <p:sldId id="3156" r:id="rId36"/>
    <p:sldId id="3052" r:id="rId37"/>
    <p:sldId id="937" r:id="rId38"/>
    <p:sldId id="3046" r:id="rId39"/>
    <p:sldId id="3047" r:id="rId40"/>
    <p:sldId id="3157" r:id="rId41"/>
    <p:sldId id="3049" r:id="rId42"/>
    <p:sldId id="3032" r:id="rId43"/>
    <p:sldId id="3031" r:id="rId44"/>
    <p:sldId id="261" r:id="rId45"/>
    <p:sldId id="2986" r:id="rId46"/>
    <p:sldId id="577" r:id="rId47"/>
    <p:sldId id="3043" r:id="rId48"/>
    <p:sldId id="3050" r:id="rId49"/>
    <p:sldId id="260" r:id="rId50"/>
    <p:sldId id="265" r:id="rId51"/>
    <p:sldId id="3160" r:id="rId52"/>
    <p:sldId id="3051" r:id="rId53"/>
    <p:sldId id="266" r:id="rId54"/>
    <p:sldId id="3158" r:id="rId55"/>
    <p:sldId id="3044" r:id="rId56"/>
    <p:sldId id="2978" r:id="rId57"/>
    <p:sldId id="2927" r:id="rId58"/>
    <p:sldId id="927" r:id="rId59"/>
    <p:sldId id="2910" r:id="rId60"/>
    <p:sldId id="321" r:id="rId61"/>
    <p:sldId id="1053" r:id="rId62"/>
    <p:sldId id="940" r:id="rId63"/>
    <p:sldId id="2942" r:id="rId64"/>
    <p:sldId id="2975" r:id="rId65"/>
    <p:sldId id="2951" r:id="rId66"/>
    <p:sldId id="2941" r:id="rId67"/>
    <p:sldId id="882" r:id="rId68"/>
    <p:sldId id="2945" r:id="rId69"/>
    <p:sldId id="2946" r:id="rId70"/>
    <p:sldId id="2947" r:id="rId71"/>
    <p:sldId id="2969" r:id="rId72"/>
    <p:sldId id="2974" r:id="rId73"/>
    <p:sldId id="2973" r:id="rId74"/>
    <p:sldId id="2972" r:id="rId75"/>
    <p:sldId id="379" r:id="rId76"/>
    <p:sldId id="380" r:id="rId77"/>
    <p:sldId id="2967" r:id="rId78"/>
    <p:sldId id="2964" r:id="rId79"/>
    <p:sldId id="505" r:id="rId80"/>
    <p:sldId id="2963" r:id="rId81"/>
    <p:sldId id="2962" r:id="rId82"/>
    <p:sldId id="2771" r:id="rId83"/>
    <p:sldId id="2948" r:id="rId84"/>
    <p:sldId id="2720" r:id="rId85"/>
    <p:sldId id="2719" r:id="rId86"/>
    <p:sldId id="2976" r:id="rId87"/>
    <p:sldId id="2933" r:id="rId88"/>
    <p:sldId id="974" r:id="rId89"/>
    <p:sldId id="2961" r:id="rId90"/>
    <p:sldId id="2971" r:id="rId91"/>
    <p:sldId id="2959" r:id="rId92"/>
    <p:sldId id="2750" r:id="rId93"/>
    <p:sldId id="2751" r:id="rId94"/>
    <p:sldId id="2730" r:id="rId95"/>
    <p:sldId id="2731" r:id="rId96"/>
    <p:sldId id="2732" r:id="rId97"/>
    <p:sldId id="2733" r:id="rId98"/>
    <p:sldId id="2735" r:id="rId99"/>
    <p:sldId id="2739" r:id="rId100"/>
    <p:sldId id="2772" r:id="rId101"/>
    <p:sldId id="919" r:id="rId102"/>
    <p:sldId id="2960" r:id="rId103"/>
    <p:sldId id="2950" r:id="rId104"/>
    <p:sldId id="2944" r:id="rId105"/>
    <p:sldId id="504" r:id="rId106"/>
    <p:sldId id="2949" r:id="rId107"/>
    <p:sldId id="564" r:id="rId108"/>
    <p:sldId id="569" r:id="rId10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81D32E-8C5D-3144-9A35-D5708F9E6ADA}">
          <p14:sldIdLst>
            <p14:sldId id="1069"/>
          </p14:sldIdLst>
        </p14:section>
        <p14:section name="Current Context: Cognitive Activities can be managed in Namespaces, but what is knowledge?" id="{B0CE12A7-F81A-0C4A-8745-4A29E0129E52}">
          <p14:sldIdLst>
            <p14:sldId id="2970"/>
            <p14:sldId id="3019"/>
            <p14:sldId id="2934"/>
            <p14:sldId id="2935"/>
            <p14:sldId id="2952"/>
            <p14:sldId id="2936"/>
            <p14:sldId id="2979"/>
            <p14:sldId id="2957"/>
            <p14:sldId id="2958"/>
          </p14:sldIdLst>
        </p14:section>
        <p14:section name="Goal: Make Represented Knowledge Computable" id="{2AAFCED1-8B4B-F344-B8EB-8B27443EED3B}">
          <p14:sldIdLst>
            <p14:sldId id="2977"/>
            <p14:sldId id="2955"/>
            <p14:sldId id="2954"/>
            <p14:sldId id="2956"/>
            <p14:sldId id="2953"/>
            <p14:sldId id="3159"/>
            <p14:sldId id="2939"/>
            <p14:sldId id="2965"/>
            <p14:sldId id="572"/>
            <p14:sldId id="2664"/>
            <p14:sldId id="2937"/>
            <p14:sldId id="2940"/>
            <p14:sldId id="262"/>
            <p14:sldId id="3053"/>
            <p14:sldId id="3048"/>
            <p14:sldId id="581"/>
            <p14:sldId id="3042"/>
            <p14:sldId id="3033"/>
            <p14:sldId id="3055"/>
            <p14:sldId id="3056"/>
            <p14:sldId id="3057"/>
            <p14:sldId id="3155"/>
            <p14:sldId id="3054"/>
            <p14:sldId id="3156"/>
            <p14:sldId id="3052"/>
            <p14:sldId id="937"/>
            <p14:sldId id="3046"/>
            <p14:sldId id="3047"/>
            <p14:sldId id="3157"/>
            <p14:sldId id="3049"/>
            <p14:sldId id="3032"/>
            <p14:sldId id="3031"/>
            <p14:sldId id="261"/>
            <p14:sldId id="2986"/>
            <p14:sldId id="577"/>
            <p14:sldId id="3043"/>
            <p14:sldId id="3050"/>
            <p14:sldId id="260"/>
            <p14:sldId id="265"/>
            <p14:sldId id="3160"/>
            <p14:sldId id="3051"/>
            <p14:sldId id="266"/>
            <p14:sldId id="3158"/>
            <p14:sldId id="3044"/>
          </p14:sldIdLst>
        </p14:section>
        <p14:section name="Criteria" id="{AD219165-BB23-DC40-AA6F-528EC9C040C9}">
          <p14:sldIdLst>
            <p14:sldId id="2978"/>
          </p14:sldIdLst>
        </p14:section>
        <p14:section name="Input Content (Switching to Concrete Domain)" id="{5BAF1B71-3731-E546-AF5C-796DA14DAD98}">
          <p14:sldIdLst>
            <p14:sldId id="2927"/>
            <p14:sldId id="927"/>
            <p14:sldId id="2910"/>
            <p14:sldId id="321"/>
            <p14:sldId id="1053"/>
            <p14:sldId id="940"/>
            <p14:sldId id="2942"/>
            <p14:sldId id="2975"/>
          </p14:sldIdLst>
        </p14:section>
        <p14:section name="Process in terms of Actions" id="{CD4CEB79-AE30-754F-A8D7-3E627F070C3D}">
          <p14:sldIdLst>
            <p14:sldId id="2951"/>
            <p14:sldId id="2941"/>
            <p14:sldId id="882"/>
            <p14:sldId id="2945"/>
            <p14:sldId id="2946"/>
            <p14:sldId id="2947"/>
            <p14:sldId id="2969"/>
            <p14:sldId id="2974"/>
          </p14:sldIdLst>
        </p14:section>
        <p14:section name="Universal Outputs" id="{550FA220-6964-AB41-8BB9-FBAEFB8CBF25}">
          <p14:sldIdLst>
            <p14:sldId id="2973"/>
            <p14:sldId id="2972"/>
            <p14:sldId id="379"/>
            <p14:sldId id="380"/>
            <p14:sldId id="2967"/>
            <p14:sldId id="2964"/>
            <p14:sldId id="505"/>
            <p14:sldId id="2963"/>
            <p14:sldId id="2962"/>
            <p14:sldId id="2771"/>
            <p14:sldId id="2948"/>
            <p14:sldId id="2720"/>
            <p14:sldId id="2719"/>
          </p14:sldIdLst>
        </p14:section>
        <p14:section name="Boundary Statement and Checking" id="{06C9D3C1-81C6-804F-A10E-882198C9C173}">
          <p14:sldIdLst>
            <p14:sldId id="2976"/>
            <p14:sldId id="2933"/>
            <p14:sldId id="974"/>
          </p14:sldIdLst>
        </p14:section>
        <p14:section name="References" id="{F30E5B7F-C4A9-2841-A40B-6E3AEF87F666}">
          <p14:sldIdLst>
            <p14:sldId id="2961"/>
            <p14:sldId id="2971"/>
            <p14:sldId id="2959"/>
            <p14:sldId id="2750"/>
            <p14:sldId id="2751"/>
            <p14:sldId id="2730"/>
            <p14:sldId id="2731"/>
            <p14:sldId id="2732"/>
            <p14:sldId id="2733"/>
            <p14:sldId id="2735"/>
            <p14:sldId id="2739"/>
            <p14:sldId id="2772"/>
            <p14:sldId id="919"/>
            <p14:sldId id="2960"/>
            <p14:sldId id="2950"/>
            <p14:sldId id="2944"/>
            <p14:sldId id="504"/>
            <p14:sldId id="2949"/>
            <p14:sldId id="564"/>
            <p14:sldId id="5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2CB"/>
    <a:srgbClr val="1D45E3"/>
    <a:srgbClr val="2145D5"/>
    <a:srgbClr val="009145"/>
    <a:srgbClr val="006B33"/>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91"/>
    <p:restoredTop sz="89214"/>
  </p:normalViewPr>
  <p:slideViewPr>
    <p:cSldViewPr snapToGrid="0">
      <p:cViewPr varScale="1">
        <p:scale>
          <a:sx n="127" d="100"/>
          <a:sy n="127" d="100"/>
        </p:scale>
        <p:origin x="200" y="63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4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97494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479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759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92373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171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10/19/21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6376"/>
            <a:ext cx="8229600" cy="445097"/>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457201" y="783591"/>
            <a:ext cx="8229600" cy="3810636"/>
          </a:xfrm>
          <a:prstGeom prst="rect">
            <a:avLst/>
          </a:prstGeom>
        </p:spPr>
        <p:txBody>
          <a:bodyPr vert="horz" lIns="121944" tIns="60972" rIns="121944" bIns="60972" rtlCol="0">
            <a:normAutofit/>
          </a:bodyPr>
          <a:lstStyle>
            <a:lvl1pPr marL="428368" indent="-428368">
              <a:buFont typeface="Wingdings" panose="05000000000000000000" pitchFamily="2" charset="2"/>
              <a:buChar char="ü"/>
              <a:defRPr sz="1799"/>
            </a:lvl1pPr>
            <a:lvl2pPr marL="799712" indent="-342695">
              <a:buFont typeface="Wingdings" panose="05000000000000000000" pitchFamily="2" charset="2"/>
              <a:buChar char="ü"/>
              <a:defRPr sz="1499"/>
            </a:lvl2pPr>
            <a:lvl3pPr marL="1256729" indent="-342695">
              <a:buFont typeface="Wingdings" panose="05000000000000000000" pitchFamily="2" charset="2"/>
              <a:buChar char="ü"/>
              <a:defRPr sz="1200"/>
            </a:lvl3pPr>
            <a:lvl4pPr marL="1628073" indent="-257020">
              <a:buFont typeface="Wingdings" panose="05000000000000000000" pitchFamily="2" charset="2"/>
              <a:buChar char="ü"/>
              <a:defRPr sz="900"/>
            </a:lvl4pPr>
            <a:lvl5pPr marL="2085090" indent="-257020">
              <a:buFont typeface="Wingdings" panose="05000000000000000000" pitchFamily="2" charset="2"/>
              <a:buChar char="ü"/>
              <a:defRPr sz="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49615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3" r:id="rId10"/>
    <p:sldLayoutId id="2147483714" r:id="rId11"/>
    <p:sldLayoutId id="2147483715"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youtu.be/IGYOfrgrOak?t=584" TargetMode="External"/><Relationship Id="rId1" Type="http://schemas.openxmlformats.org/officeDocument/2006/relationships/slideLayout" Target="../slideLayouts/slideLayout11.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hyperlink" Target="https://youtu.be/Qd7Ax_oopY8"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hyperlink" Target="https://youtu.be/3qxJ2WD8p4w?t=781"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s://youtu.be/cJ46AOEOc14?t=1537" TargetMode="Externa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hyperlink" Target="https://youtu.be/cmYzJAsjYSo"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tiff"/><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200.tiff"/><Relationship Id="rId5" Type="http://schemas.openxmlformats.org/officeDocument/2006/relationships/image" Target="../media/image199.tiff"/><Relationship Id="rId4" Type="http://schemas.openxmlformats.org/officeDocument/2006/relationships/image" Target="../media/image198.png"/></Relationships>
</file>

<file path=ppt/slides/_rels/slide105.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hyperlink" Target="https://en.wikipedia.org/wiki/Partially_ordered_set"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202.tiff"/><Relationship Id="rId2" Type="http://schemas.openxmlformats.org/officeDocument/2006/relationships/hyperlink" Target="https://en.wikipedia.org/wiki/Ontology_engineering" TargetMode="Externa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36.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35.png"/><Relationship Id="rId4" Type="http://schemas.openxmlformats.org/officeDocument/2006/relationships/hyperlink" Target="https://en.wikipedia.org/wiki/Partially_ordered_se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hyperlink" Target="https://en.wikipedia.org/wiki/Electronic_design_automation" TargetMode="External"/><Relationship Id="rId7" Type="http://schemas.openxmlformats.org/officeDocument/2006/relationships/image" Target="../media/image42.jpeg"/><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gif"/><Relationship Id="rId11" Type="http://schemas.openxmlformats.org/officeDocument/2006/relationships/image" Target="../media/image45.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40.jpe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12.xml"/><Relationship Id="rId6" Type="http://schemas.openxmlformats.org/officeDocument/2006/relationships/image" Target="../media/image54.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2.xml"/><Relationship Id="rId4" Type="http://schemas.openxmlformats.org/officeDocument/2006/relationships/image" Target="../media/image57.jpeg"/></Relationships>
</file>

<file path=ppt/slides/_rels/slide28.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61.png"/><Relationship Id="rId2" Type="http://schemas.openxmlformats.org/officeDocument/2006/relationships/hyperlink" Target="https://helpiks.org/3-44269.html" TargetMode="Externa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Dana_Scot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gif"/><Relationship Id="rId4" Type="http://schemas.openxmlformats.org/officeDocument/2006/relationships/image" Target="../media/image66.png"/><Relationship Id="rId9" Type="http://schemas.openxmlformats.org/officeDocument/2006/relationships/hyperlink" Target="https://en.wikipedia.org/wiki/File:HomotopySmall.gi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Dana_Scot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73.png"/><Relationship Id="rId7"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jpeg"/><Relationship Id="rId7"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hyperlink" Target="https://lamport.azurewebsites.net/tla/amazon-excerpt.html" TargetMode="External"/><Relationship Id="rId4" Type="http://schemas.openxmlformats.org/officeDocument/2006/relationships/image" Target="../media/image77.jpe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s://en.wikipedia.org/wiki/Patrick_Cousot" TargetMode="External"/><Relationship Id="rId9" Type="http://schemas.openxmlformats.org/officeDocument/2006/relationships/image" Target="../media/image8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 Id="rId5" Type="http://schemas.openxmlformats.org/officeDocument/2006/relationships/image" Target="../media/image93.png"/><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paladion.net/devsecops"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https://xlp.pub/index.php/Personal_Knowledge_Container" TargetMode="External"/><Relationship Id="rId7" Type="http://schemas.openxmlformats.org/officeDocument/2006/relationships/image" Target="../media/image109.jpg"/><Relationship Id="rId2"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108.jpeg"/><Relationship Id="rId5" Type="http://schemas.openxmlformats.org/officeDocument/2006/relationships/image" Target="../media/image107.png"/><Relationship Id="rId4" Type="http://schemas.openxmlformats.org/officeDocument/2006/relationships/hyperlink" Target="https://www.youtube.com/watch?v=vHHBptK2RUo&amp;t=382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52.png"/><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paladion.net/devsecops" TargetMode="Externa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www.di.ens.fr/~cousot/publications.www/CousotCousot-POPL-77-ACM-p238--252-1977.pdf" TargetMode="External"/><Relationship Id="rId2" Type="http://schemas.openxmlformats.org/officeDocument/2006/relationships/hyperlink" Target="https://www.pkc.pub/index.php/Book/Specifying_Systems" TargetMode="Externa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hyperlink" Target="https://www.di.ens.fr/~cousot/publications.www/CousotCousot-POPL-77-ACM-p238--252-1977.pdf" TargetMode="External"/><Relationship Id="rId2" Type="http://schemas.openxmlformats.org/officeDocument/2006/relationships/hyperlink" Target="https://www.pkc.pub/index.php/Book/Specifying_Systems" TargetMode="Externa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7.gif"/><Relationship Id="rId4" Type="http://schemas.openxmlformats.org/officeDocument/2006/relationships/hyperlink" Target="https://en.wikipedia.org/wiki/File:HomotopySmall.gif"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tiff"/><Relationship Id="rId7" Type="http://schemas.openxmlformats.org/officeDocument/2006/relationships/image" Target="../media/image122.png"/><Relationship Id="rId2" Type="http://schemas.openxmlformats.org/officeDocument/2006/relationships/hyperlink" Target="http://verses.io/"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121.png"/><Relationship Id="rId4" Type="http://schemas.openxmlformats.org/officeDocument/2006/relationships/hyperlink" Target="https://youtu.be/PB_9HIgSCWc?t=457"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lamport.azurewebsites.net/tla/book.html?back-link=learning.html#book" TargetMode="External"/><Relationship Id="rId2" Type="http://schemas.openxmlformats.org/officeDocument/2006/relationships/hyperlink" Target="http://lamport.azurewebsites.net/video/intro.html" TargetMode="Externa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jpeg"/></Relationships>
</file>

<file path=ppt/slides/_rels/slide64.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127.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128.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hyperlink" Target="https://en.wikipedia.org/wiki/Noether%27s_theore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hyperlink" Target="https://youtu.be/Ft8R3-kPDdk?t=390"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136.png"/><Relationship Id="rId4" Type="http://schemas.openxmlformats.org/officeDocument/2006/relationships/hyperlink" Target="https://youtu.be/qT8NyyRgLDQ?t=49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youtu.be/jRZDnetjGuo?t=409" TargetMode="External"/><Relationship Id="rId2" Type="http://schemas.openxmlformats.org/officeDocument/2006/relationships/hyperlink" Target="https://drwho.virtadpt.net/files/mov.pdf" TargetMode="External"/><Relationship Id="rId1" Type="http://schemas.openxmlformats.org/officeDocument/2006/relationships/slideLayout" Target="../slideLayouts/slideLayout11.xml"/><Relationship Id="rId5" Type="http://schemas.openxmlformats.org/officeDocument/2006/relationships/image" Target="../media/image140.png"/><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youtu.be/NmWwRmvjAE8?t=1537" TargetMode="External"/><Relationship Id="rId1" Type="http://schemas.openxmlformats.org/officeDocument/2006/relationships/slideLayout" Target="../slideLayouts/slideLayout11.xml"/><Relationship Id="rId5" Type="http://schemas.openxmlformats.org/officeDocument/2006/relationships/image" Target="../media/image142.png"/><Relationship Id="rId4" Type="http://schemas.openxmlformats.org/officeDocument/2006/relationships/hyperlink" Target="https://youtu.be/NmWwRmvjAE8?t=1037"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image" Target="../media/image143.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s://www.javatpoint.com/knowledge-representation-in-ai" TargetMode="External"/><Relationship Id="rId2" Type="http://schemas.openxmlformats.org/officeDocument/2006/relationships/image" Target="../media/image145.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6.png"/><Relationship Id="rId7" Type="http://schemas.openxmlformats.org/officeDocument/2006/relationships/image" Target="../media/image148.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 Id="rId6" Type="http://schemas.openxmlformats.org/officeDocument/2006/relationships/hyperlink" Target="https://istio.io/" TargetMode="External"/><Relationship Id="rId5" Type="http://schemas.openxmlformats.org/officeDocument/2006/relationships/image" Target="../media/image147.tiff"/><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hyperlink" Target="https://youtu.be/UwYLaGzhDb4?t=606"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18" Type="http://schemas.openxmlformats.org/officeDocument/2006/relationships/hyperlink" Target="https://youtu.be/VOKgMJEc_ro?t=226" TargetMode="External"/><Relationship Id="rId3" Type="http://schemas.openxmlformats.org/officeDocument/2006/relationships/hyperlink" Target="https://youtu.be/VOKgMJEc_ro" TargetMode="External"/><Relationship Id="rId21" Type="http://schemas.openxmlformats.org/officeDocument/2006/relationships/image" Target="../media/image18.png"/><Relationship Id="rId7" Type="http://schemas.openxmlformats.org/officeDocument/2006/relationships/image" Target="../media/image10.png"/><Relationship Id="rId12" Type="http://schemas.openxmlformats.org/officeDocument/2006/relationships/hyperlink" Target="https://youtu.be/VOKgMJEc_ro?t=147" TargetMode="External"/><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hyperlink" Target="https://youtu.be/VOKgMJEc_ro?t=200" TargetMode="External"/><Relationship Id="rId20" Type="http://schemas.openxmlformats.org/officeDocument/2006/relationships/hyperlink" Target="https://youtu.be/VOKgMJEc_ro?t=267" TargetMode="External"/><Relationship Id="rId1" Type="http://schemas.openxmlformats.org/officeDocument/2006/relationships/slideLayout" Target="../slideLayouts/slideLayout2.xml"/><Relationship Id="rId6" Type="http://schemas.openxmlformats.org/officeDocument/2006/relationships/hyperlink" Target="https://youtu.be/VOKgMJEc_ro?t=228" TargetMode="External"/><Relationship Id="rId11" Type="http://schemas.openxmlformats.org/officeDocument/2006/relationships/image" Target="../media/image13.png"/><Relationship Id="rId5" Type="http://schemas.openxmlformats.org/officeDocument/2006/relationships/image" Target="../media/image9.png"/><Relationship Id="rId15" Type="http://schemas.openxmlformats.org/officeDocument/2006/relationships/image" Target="../media/image15.png"/><Relationship Id="rId10" Type="http://schemas.openxmlformats.org/officeDocument/2006/relationships/image" Target="../media/image12.png"/><Relationship Id="rId19" Type="http://schemas.openxmlformats.org/officeDocument/2006/relationships/image" Target="../media/image17.png"/><Relationship Id="rId4" Type="http://schemas.openxmlformats.org/officeDocument/2006/relationships/hyperlink" Target="https://youtu.be/VOKgMJEc_ro?t=60" TargetMode="External"/><Relationship Id="rId9" Type="http://schemas.openxmlformats.org/officeDocument/2006/relationships/hyperlink" Target="https://youtu.be/VOKgMJEc_ro?t=91" TargetMode="External"/><Relationship Id="rId14" Type="http://schemas.openxmlformats.org/officeDocument/2006/relationships/hyperlink" Target="https://youtu.be/VOKgMJEc_ro?t=159"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158.png"/><Relationship Id="rId4" Type="http://schemas.openxmlformats.org/officeDocument/2006/relationships/hyperlink" Target="https://youtu.be/UwYLaGzhDb4?t=2307"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youtu.be/r4_wGxi94jg" TargetMode="External"/><Relationship Id="rId1" Type="http://schemas.openxmlformats.org/officeDocument/2006/relationships/slideLayout" Target="../slideLayouts/slideLayout11.xml"/><Relationship Id="rId4" Type="http://schemas.openxmlformats.org/officeDocument/2006/relationships/image" Target="../media/image160.png"/></Relationships>
</file>

<file path=ppt/slides/_rels/slide82.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19.png"/><Relationship Id="rId2" Type="http://schemas.openxmlformats.org/officeDocument/2006/relationships/hyperlink" Target="https://youtu.be/EPs6BhLav94?t=32"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162.png"/><Relationship Id="rId4" Type="http://schemas.openxmlformats.org/officeDocument/2006/relationships/hyperlink" Target="https://youtu.be/r0lsyTaAuJE?t=16"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image" Target="../media/image160.png"/><Relationship Id="rId1" Type="http://schemas.openxmlformats.org/officeDocument/2006/relationships/slideLayout" Target="../slideLayouts/slideLayout9.xml"/><Relationship Id="rId4" Type="http://schemas.openxmlformats.org/officeDocument/2006/relationships/image" Target="../media/image163.png"/></Relationships>
</file>

<file path=ppt/slides/_rels/slide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youtu.be/p7-U1_E_j3w" TargetMode="External"/><Relationship Id="rId1" Type="http://schemas.openxmlformats.org/officeDocument/2006/relationships/slideLayout" Target="../slideLayouts/slideLayout9.xml"/><Relationship Id="rId5" Type="http://schemas.openxmlformats.org/officeDocument/2006/relationships/image" Target="../media/image160.png"/><Relationship Id="rId4" Type="http://schemas.openxmlformats.org/officeDocument/2006/relationships/image" Target="../media/image165.png"/></Relationships>
</file>

<file path=ppt/slides/_rels/slide8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2.png"/><Relationship Id="rId7" Type="http://schemas.openxmlformats.org/officeDocument/2006/relationships/hyperlink" Target="https://www.paladion.net/devsecops"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166.png"/><Relationship Id="rId4" Type="http://schemas.openxmlformats.org/officeDocument/2006/relationships/image" Target="../media/image1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github.com/benkoo/CognitiveFoundation2020"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jpeg"/><Relationship Id="rId4" Type="http://schemas.openxmlformats.org/officeDocument/2006/relationships/hyperlink" Target="http://math.mit.edu/~dspivak/CT4S.pdf"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youtu.be/GGL6AZpO7Ck" TargetMode="External"/><Relationship Id="rId2" Type="http://schemas.openxmlformats.org/officeDocument/2006/relationships/hyperlink" Target="https://www.jeremypmann.com/" TargetMode="Externa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hyperlink" Target="https://youtu.be/9pPS7iJ4grM" TargetMode="External"/><Relationship Id="rId4" Type="http://schemas.openxmlformats.org/officeDocument/2006/relationships/image" Target="../media/image171.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youtu.be/Bqx6li5dbEY?t=143" TargetMode="External"/><Relationship Id="rId10" Type="http://schemas.openxmlformats.org/officeDocument/2006/relationships/image" Target="../media/image21.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73.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175.png"/><Relationship Id="rId5" Type="http://schemas.openxmlformats.org/officeDocument/2006/relationships/hyperlink" Target="https://youtu.be/lmcT2mP2bfE?t=481" TargetMode="External"/><Relationship Id="rId4" Type="http://schemas.openxmlformats.org/officeDocument/2006/relationships/image" Target="../media/image174.png"/></Relationships>
</file>

<file path=ppt/slides/_rels/slide92.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177.png"/><Relationship Id="rId5" Type="http://schemas.openxmlformats.org/officeDocument/2006/relationships/hyperlink" Target="https://youtu.be/lmcT2mP2bfE?t=967" TargetMode="External"/><Relationship Id="rId4" Type="http://schemas.openxmlformats.org/officeDocument/2006/relationships/image" Target="../media/image176.png"/></Relationships>
</file>

<file path=ppt/slides/_rels/slide93.xml.rels><?xml version="1.0" encoding="UTF-8" standalone="yes"?>
<Relationships xmlns="http://schemas.openxmlformats.org/package/2006/relationships"><Relationship Id="rId3" Type="http://schemas.openxmlformats.org/officeDocument/2006/relationships/image" Target="../media/image178.tiff"/><Relationship Id="rId2" Type="http://schemas.openxmlformats.org/officeDocument/2006/relationships/hyperlink" Target="http://vectorstock.com/19590847" TargetMode="Externa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7.xml"/><Relationship Id="rId1" Type="http://schemas.openxmlformats.org/officeDocument/2006/relationships/slideLayout" Target="../slideLayouts/slideLayout19.xml"/><Relationship Id="rId5" Type="http://schemas.openxmlformats.org/officeDocument/2006/relationships/image" Target="../media/image181.png"/><Relationship Id="rId4" Type="http://schemas.openxmlformats.org/officeDocument/2006/relationships/image" Target="../media/image180.png"/></Relationships>
</file>

<file path=ppt/slides/_rels/slide9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182.png"/><Relationship Id="rId4" Type="http://schemas.openxmlformats.org/officeDocument/2006/relationships/image" Target="../media/image181.png"/></Relationships>
</file>

<file path=ppt/slides/_rels/slide9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image" Target="../media/image183.png"/><Relationship Id="rId4" Type="http://schemas.openxmlformats.org/officeDocument/2006/relationships/image" Target="../media/image181.png"/></Relationships>
</file>

<file path=ppt/slides/_rels/slide97.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hyperlink" Target="https://musicbrainz.org/" TargetMode="External"/><Relationship Id="rId5" Type="http://schemas.openxmlformats.org/officeDocument/2006/relationships/image" Target="../media/image185.png"/><Relationship Id="rId4" Type="http://schemas.openxmlformats.org/officeDocument/2006/relationships/hyperlink" Target="https://youtu.be/K2EBCCGPMhw?t=214"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youtu.be/XcM39gnqgNc?t=155" TargetMode="External"/><Relationship Id="rId1" Type="http://schemas.openxmlformats.org/officeDocument/2006/relationships/slideLayout" Target="../slideLayouts/slideLayout11.xml"/><Relationship Id="rId5" Type="http://schemas.openxmlformats.org/officeDocument/2006/relationships/image" Target="../media/image188.png"/><Relationship Id="rId4" Type="http://schemas.openxmlformats.org/officeDocument/2006/relationships/hyperlink" Target="https://youtu.be/YLIH8TKbAh4?t=38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20</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err="1"/>
              <a:t>知识表达</a:t>
            </a:r>
            <a:br>
              <a:rPr lang="en-US" sz="1800" dirty="0"/>
            </a:br>
            <a:r>
              <a:rPr lang="en-US" sz="1800"/>
              <a:t>第六周</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chemeClr val="tx1"/>
                </a:solidFill>
                <a:effectLst/>
                <a:uLnTx/>
                <a:uFillTx/>
                <a:latin typeface="Arial"/>
                <a:cs typeface="Arial"/>
                <a:sym typeface="Arial"/>
              </a:rPr>
              <a:t>T</a:t>
            </a:r>
            <a:r>
              <a:rPr kumimoji="0" lang="en-US" sz="1400" b="0" i="0" u="none" strike="noStrike" kern="0" cap="none" spc="0" normalizeH="0" baseline="0" noProof="0" dirty="0">
                <a:ln>
                  <a:noFill/>
                </a:ln>
                <a:solidFill>
                  <a:schemeClr val="tx1"/>
                </a:solidFill>
                <a:effectLst/>
                <a:uLnTx/>
                <a:uFillTx/>
                <a:latin typeface="Arial"/>
                <a:cs typeface="Arial"/>
                <a:sym typeface="Arial"/>
              </a:rPr>
              <a:t>h</a:t>
            </a:r>
            <a:r>
              <a:rPr kumimoji="0" lang="en-TW" sz="1400" b="0" i="0" u="none" strike="noStrike" kern="0" cap="none" spc="0" normalizeH="0" baseline="0" noProof="0" dirty="0">
                <a:ln>
                  <a:noFill/>
                </a:ln>
                <a:solidFill>
                  <a:schemeClr val="tx1"/>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9" name="Picture 8">
            <a:hlinkClick r:id="rId4"/>
            <a:extLst>
              <a:ext uri="{FF2B5EF4-FFF2-40B4-BE49-F238E27FC236}">
                <a16:creationId xmlns:a16="http://schemas.microsoft.com/office/drawing/2014/main" id="{54354520-214C-884B-879C-E37A6AFD854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8094" y="1663556"/>
            <a:ext cx="3950337" cy="2571750"/>
          </a:xfrm>
          <a:prstGeom prst="rect">
            <a:avLst/>
          </a:prstGeom>
        </p:spPr>
      </p:pic>
      <p:grpSp>
        <p:nvGrpSpPr>
          <p:cNvPr id="11" name="Group 10">
            <a:extLst>
              <a:ext uri="{FF2B5EF4-FFF2-40B4-BE49-F238E27FC236}">
                <a16:creationId xmlns:a16="http://schemas.microsoft.com/office/drawing/2014/main" id="{2386232D-FF39-0A46-804B-E4DB6C38078E}"/>
              </a:ext>
            </a:extLst>
          </p:cNvPr>
          <p:cNvGrpSpPr/>
          <p:nvPr/>
        </p:nvGrpSpPr>
        <p:grpSpPr>
          <a:xfrm>
            <a:off x="4572000" y="1872513"/>
            <a:ext cx="4206591" cy="2362793"/>
            <a:chOff x="4572000" y="1872513"/>
            <a:chExt cx="4206591" cy="2362793"/>
          </a:xfrm>
        </p:grpSpPr>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6"/>
            <a:stretch>
              <a:fillRect/>
            </a:stretch>
          </p:blipFill>
          <p:spPr>
            <a:xfrm>
              <a:off x="4572000" y="1872513"/>
              <a:ext cx="4206591" cy="2362793"/>
            </a:xfrm>
            <a:prstGeom prst="rect">
              <a:avLst/>
            </a:prstGeom>
          </p:spPr>
        </p:pic>
        <p:sp>
          <p:nvSpPr>
            <p:cNvPr id="10" name="Oval 9">
              <a:extLst>
                <a:ext uri="{FF2B5EF4-FFF2-40B4-BE49-F238E27FC236}">
                  <a16:creationId xmlns:a16="http://schemas.microsoft.com/office/drawing/2014/main" id="{127C7E87-652F-6D43-A623-B5FCF3BB37CF}"/>
                </a:ext>
              </a:extLst>
            </p:cNvPr>
            <p:cNvSpPr/>
            <p:nvPr/>
          </p:nvSpPr>
          <p:spPr>
            <a:xfrm>
              <a:off x="5316718" y="1872513"/>
              <a:ext cx="904972" cy="854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435D2F25-4F3C-CB4C-89EA-5E8C9354EDAD}"/>
                </a:ext>
              </a:extLst>
            </p:cNvPr>
            <p:cNvSpPr/>
            <p:nvPr/>
          </p:nvSpPr>
          <p:spPr>
            <a:xfrm>
              <a:off x="5005633" y="3836709"/>
              <a:ext cx="1509859" cy="292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21147301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39929932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spTree>
    <p:extLst>
      <p:ext uri="{BB962C8B-B14F-4D97-AF65-F5344CB8AC3E}">
        <p14:creationId xmlns:p14="http://schemas.microsoft.com/office/powerpoint/2010/main" val="23804317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黑体" panose="02010609060101010101" pitchFamily="49" charset="-122"/>
                <a:ea typeface="黑体" panose="02010609060101010101" pitchFamily="49" charset="-122"/>
              </a:rPr>
              <a:t>Ontological Engineering (</a:t>
            </a:r>
            <a:r>
              <a:rPr lang="zh-CN" altLang="en-US" dirty="0">
                <a:solidFill>
                  <a:schemeClr val="tx1"/>
                </a:solidFill>
                <a:latin typeface="黑体" panose="02010609060101010101" pitchFamily="49" charset="-122"/>
                <a:ea typeface="黑体" panose="02010609060101010101" pitchFamily="49" charset="-122"/>
              </a:rPr>
              <a:t>知识图谱</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594956" y="4569935"/>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Ontology engineering </a:t>
            </a: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dirty="0">
                <a:solidFill>
                  <a:schemeClr val="tx1"/>
                </a:solidFill>
                <a:latin typeface="黑体" panose="02010609060101010101" pitchFamily="49" charset="-122"/>
                <a:ea typeface="黑体" panose="02010609060101010101" pitchFamily="49" charset="-122"/>
              </a:rPr>
              <a:t>可计算图形语意：</a:t>
            </a:r>
            <a:r>
              <a:rPr lang="en-US" altLang="zh-CN" dirty="0">
                <a:solidFill>
                  <a:schemeClr val="tx1"/>
                </a:solidFill>
                <a:latin typeface="黑体" panose="02010609060101010101" pitchFamily="49" charset="-122"/>
                <a:ea typeface="黑体" panose="02010609060101010101" pitchFamily="49" charset="-122"/>
              </a:rPr>
              <a:t>Computable Semantics</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目标: 对知识内容进行计算</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3647233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何谓态射(函数)?</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何谓函子?</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752285"/>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66342" y="1517160"/>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560455"/>
            <a:ext cx="4089065" cy="2842320"/>
          </a:xfrm>
          <a:prstGeom prst="rect">
            <a:avLst/>
          </a:prstGeom>
        </p:spPr>
      </p:pic>
      <p:sp>
        <p:nvSpPr>
          <p:cNvPr id="7" name="TextBox 6">
            <a:extLst>
              <a:ext uri="{FF2B5EF4-FFF2-40B4-BE49-F238E27FC236}">
                <a16:creationId xmlns:a16="http://schemas.microsoft.com/office/drawing/2014/main" id="{5A672699-8B1A-9745-B5E3-B77F873F7C57}"/>
              </a:ext>
            </a:extLst>
          </p:cNvPr>
          <p:cNvSpPr txBox="1"/>
          <p:nvPr/>
        </p:nvSpPr>
        <p:spPr>
          <a:xfrm>
            <a:off x="2786594" y="1039691"/>
            <a:ext cx="4134465" cy="307777"/>
          </a:xfrm>
          <a:prstGeom prst="rect">
            <a:avLst/>
          </a:prstGeom>
          <a:noFill/>
        </p:spPr>
        <p:txBody>
          <a:bodyPr wrap="none" rtlCol="0">
            <a:spAutoFit/>
          </a:bodyPr>
          <a:lstStyle/>
          <a:p>
            <a:r>
              <a:rPr lang="en-TW" dirty="0"/>
              <a:t>函子是一种可以</a:t>
            </a:r>
            <a:r>
              <a:rPr lang="en-TW" dirty="0">
                <a:solidFill>
                  <a:srgbClr val="FF0000"/>
                </a:solidFill>
              </a:rPr>
              <a:t>穿透多层次</a:t>
            </a:r>
            <a:r>
              <a:rPr lang="en-TW" dirty="0"/>
              <a:t>系统的数据映射机制</a:t>
            </a:r>
            <a:r>
              <a:rPr lang="zh-CN" altLang="en-US" dirty="0"/>
              <a:t>。</a:t>
            </a:r>
            <a:endParaRPr lang="en-TW" dirty="0"/>
          </a:p>
        </p:txBody>
      </p:sp>
    </p:spTree>
    <p:extLst>
      <p:ext uri="{BB962C8B-B14F-4D97-AF65-F5344CB8AC3E}">
        <p14:creationId xmlns:p14="http://schemas.microsoft.com/office/powerpoint/2010/main" val="414647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何谓自然变换?</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4"/>
          <a:stretch>
            <a:fillRect/>
          </a:stretch>
        </p:blipFill>
        <p:spPr>
          <a:xfrm>
            <a:off x="4500273" y="1172816"/>
            <a:ext cx="3338762" cy="3278604"/>
          </a:xfrm>
          <a:prstGeom prst="rect">
            <a:avLst/>
          </a:prstGeom>
        </p:spPr>
      </p:pic>
    </p:spTree>
    <p:extLst>
      <p:ext uri="{BB962C8B-B14F-4D97-AF65-F5344CB8AC3E}">
        <p14:creationId xmlns:p14="http://schemas.microsoft.com/office/powerpoint/2010/main" val="616697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可表函子(Representable Functors)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3" name="TextBox 2">
            <a:extLst>
              <a:ext uri="{FF2B5EF4-FFF2-40B4-BE49-F238E27FC236}">
                <a16:creationId xmlns:a16="http://schemas.microsoft.com/office/drawing/2014/main" id="{5C506979-C316-4E4B-BB1D-2263C831121B}"/>
              </a:ext>
            </a:extLst>
          </p:cNvPr>
          <p:cNvSpPr txBox="1"/>
          <p:nvPr/>
        </p:nvSpPr>
        <p:spPr>
          <a:xfrm>
            <a:off x="1631792" y="1135464"/>
            <a:ext cx="6840666" cy="307777"/>
          </a:xfrm>
          <a:prstGeom prst="rect">
            <a:avLst/>
          </a:prstGeom>
          <a:noFill/>
        </p:spPr>
        <p:txBody>
          <a:bodyPr wrap="square" rtlCol="0">
            <a:spAutoFit/>
          </a:bodyPr>
          <a:lstStyle/>
          <a:p>
            <a:r>
              <a:rPr lang="en-TW" dirty="0"/>
              <a:t>Taking a system from a </a:t>
            </a:r>
            <a:r>
              <a:rPr lang="en-TW" dirty="0">
                <a:latin typeface="ACADEMY ENGRAVED LET PLAIN:1.0" panose="02000000000000000000" pitchFamily="2" charset="0"/>
              </a:rPr>
              <a:t>Category</a:t>
            </a:r>
            <a:r>
              <a:rPr lang="en-TW" dirty="0"/>
              <a:t> to a </a:t>
            </a:r>
            <a:r>
              <a:rPr lang="en-TW" dirty="0">
                <a:latin typeface="ACADEMY ENGRAVED LET PLAIN:1.0" panose="02000000000000000000" pitchFamily="2" charset="0"/>
              </a:rPr>
              <a:t>Set</a:t>
            </a:r>
            <a:r>
              <a:rPr lang="en-TW" dirty="0"/>
              <a:t>. </a:t>
            </a:r>
            <a:r>
              <a:rPr lang="en-TW" dirty="0">
                <a:latin typeface="ACADEMY ENGRAVED LET PLAIN:1.0" panose="02000000000000000000" pitchFamily="2" charset="0"/>
              </a:rPr>
              <a:t>Set</a:t>
            </a:r>
            <a:r>
              <a:rPr lang="en-TW" dirty="0"/>
              <a:t> represents a </a:t>
            </a:r>
            <a:r>
              <a:rPr lang="en-TW" dirty="0">
                <a:latin typeface="ACADEMY ENGRAVED LET PLAIN:1.0" panose="02000000000000000000" pitchFamily="2" charset="0"/>
              </a:rPr>
              <a:t>Namespace</a:t>
            </a:r>
            <a:r>
              <a:rPr lang="en-TW" dirty="0"/>
              <a:t>.</a:t>
            </a:r>
          </a:p>
        </p:txBody>
      </p:sp>
      <p:sp>
        <p:nvSpPr>
          <p:cNvPr id="5" name="TextBox 4">
            <a:extLst>
              <a:ext uri="{FF2B5EF4-FFF2-40B4-BE49-F238E27FC236}">
                <a16:creationId xmlns:a16="http://schemas.microsoft.com/office/drawing/2014/main" id="{96A467FB-8EE6-FE4A-99AF-BF6F6886AEA5}"/>
              </a:ext>
            </a:extLst>
          </p:cNvPr>
          <p:cNvSpPr txBox="1"/>
          <p:nvPr/>
        </p:nvSpPr>
        <p:spPr>
          <a:xfrm>
            <a:off x="2504767" y="3854147"/>
            <a:ext cx="4852610" cy="307777"/>
          </a:xfrm>
          <a:prstGeom prst="rect">
            <a:avLst/>
          </a:prstGeom>
          <a:noFill/>
        </p:spPr>
        <p:txBody>
          <a:bodyPr wrap="none" rtlCol="0">
            <a:spAutoFit/>
          </a:bodyPr>
          <a:lstStyle/>
          <a:p>
            <a:r>
              <a:rPr lang="en-TW" dirty="0"/>
              <a:t>将系统的行为或特征信息</a:t>
            </a:r>
            <a:r>
              <a:rPr lang="zh-CN" altLang="en-US" dirty="0"/>
              <a:t>，转化为可标示的系统特征数据。</a:t>
            </a:r>
            <a:endParaRPr lang="en-TW"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2041499" y="4161924"/>
            <a:ext cx="5779146" cy="307777"/>
          </a:xfrm>
          <a:prstGeom prst="rect">
            <a:avLst/>
          </a:prstGeom>
          <a:noFill/>
        </p:spPr>
        <p:txBody>
          <a:bodyPr wrap="none" rtlCol="0">
            <a:spAutoFit/>
          </a:bodyPr>
          <a:lstStyle/>
          <a:p>
            <a:r>
              <a:rPr lang="zh-CN" altLang="en-US" dirty="0"/>
              <a:t>将系统特征数据，转化为可被后续工作搜索，对比的决策参考数据。</a:t>
            </a:r>
            <a:endParaRPr lang="en-TW"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25820" y="2252066"/>
            <a:ext cx="4134465" cy="307777"/>
          </a:xfrm>
          <a:prstGeom prst="rect">
            <a:avLst/>
          </a:prstGeom>
          <a:noFill/>
        </p:spPr>
        <p:txBody>
          <a:bodyPr wrap="none" rtlCol="0">
            <a:spAutoFit/>
          </a:bodyPr>
          <a:lstStyle/>
          <a:p>
            <a:r>
              <a:rPr lang="en-TW" dirty="0"/>
              <a:t>函子是一种可以</a:t>
            </a:r>
            <a:r>
              <a:rPr lang="en-TW" dirty="0">
                <a:solidFill>
                  <a:srgbClr val="FF0000"/>
                </a:solidFill>
              </a:rPr>
              <a:t>穿透多层次</a:t>
            </a:r>
            <a:r>
              <a:rPr lang="en-TW" dirty="0"/>
              <a:t>系统的数据映射机制</a:t>
            </a:r>
            <a:r>
              <a:rPr lang="zh-CN" altLang="en-US" dirty="0"/>
              <a:t>。</a:t>
            </a:r>
            <a:endParaRPr lang="en-TW" dirty="0"/>
          </a:p>
        </p:txBody>
      </p:sp>
    </p:spTree>
    <p:extLst>
      <p:ext uri="{BB962C8B-B14F-4D97-AF65-F5344CB8AC3E}">
        <p14:creationId xmlns:p14="http://schemas.microsoft.com/office/powerpoint/2010/main" val="3240420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a:t>
            </a:r>
            <a:r>
              <a:rPr kumimoji="0" lang="en-US" altLang="zh-CN" sz="2400" b="0" i="0" u="none" strike="noStrike" kern="0" cap="none" spc="0" normalizeH="0" baseline="0" noProof="0" dirty="0" err="1">
                <a:ln>
                  <a:noFill/>
                </a:ln>
                <a:solidFill>
                  <a:schemeClr val="tx1"/>
                </a:solidFill>
                <a:effectLst/>
                <a:uLnTx/>
                <a:uFillTx/>
                <a:latin typeface="+mj-lt"/>
                <a:ea typeface="Hei" charset="-122"/>
                <a:cs typeface="Hei" charset="-122"/>
                <a:sym typeface="Arial"/>
              </a:rPr>
              <a:t>POSet</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1758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724276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1799" dirty="0">
                <a:solidFill>
                  <a:srgbClr val="C00000"/>
                </a:solidFill>
                <a:latin typeface="STXinwei" panose="02010800040101010101" pitchFamily="2" charset="-122"/>
                <a:ea typeface="STXinwei" panose="02010800040101010101" pitchFamily="2" charset="-122"/>
                <a:cs typeface="Arial" charset="0"/>
              </a:rPr>
              <a:t>、多层次的</a:t>
            </a:r>
            <a:r>
              <a:rPr lang="en" sz="1799" dirty="0" err="1">
                <a:solidFill>
                  <a:srgbClr val="C00000"/>
                </a:solidFill>
                <a:latin typeface="STXinwei" panose="02010800040101010101" pitchFamily="2" charset="-122"/>
                <a:ea typeface="STXinwei" panose="02010800040101010101" pitchFamily="2" charset="-122"/>
                <a:cs typeface="Arial" charset="0"/>
              </a:rPr>
              <a:t>系统设计自动化</a:t>
            </a:r>
            <a:endParaRPr sz="1799"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744210"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hlinkClick r:id="rId3"/>
              </a:rPr>
              <a:t>Electronic Design Automation (EDA)</a:t>
            </a:r>
            <a:endParaRPr sz="1050" b="1" dirty="0">
              <a:solidFill>
                <a:srgbClr val="0B5394"/>
              </a:solidFill>
              <a:latin typeface="Lato"/>
              <a:ea typeface="Lato"/>
              <a:cs typeface="Lato"/>
              <a:sym typeface="Lato"/>
            </a:endParaRPr>
          </a:p>
        </p:txBody>
      </p:sp>
      <p:cxnSp>
        <p:nvCxnSpPr>
          <p:cNvPr id="159" name="Google Shape;159;p31"/>
          <p:cNvCxnSpPr/>
          <p:nvPr/>
        </p:nvCxnSpPr>
        <p:spPr>
          <a:xfrm>
            <a:off x="3202260" y="2373416"/>
            <a:ext cx="10796" cy="1735722"/>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5930919" y="2342064"/>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20377" y="4455394"/>
            <a:ext cx="1762021"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大规模电子电路</a:t>
            </a:r>
          </a:p>
          <a:p>
            <a:pPr algn="ctr"/>
            <a:r>
              <a:rPr lang="en-TW" sz="1050" dirty="0">
                <a:latin typeface="STXinwei" panose="02010800040101010101" pitchFamily="2" charset="-122"/>
                <a:ea typeface="STXinwei" panose="02010800040101010101" pitchFamily="2" charset="-122"/>
              </a:rPr>
              <a:t>自动化设计</a:t>
            </a:r>
          </a:p>
          <a:p>
            <a:pPr algn="ctr"/>
            <a:r>
              <a:rPr lang="en-TW" sz="1050"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89623" y="1860782"/>
            <a:ext cx="1298089" cy="1606546"/>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3627242"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rPr>
              <a:t>Artificial Intelligence</a:t>
            </a:r>
          </a:p>
          <a:p>
            <a:pPr algn="ctr"/>
            <a:r>
              <a:rPr lang="en" sz="1050" b="1" dirty="0">
                <a:solidFill>
                  <a:srgbClr val="0B5394"/>
                </a:solidFill>
                <a:uFill>
                  <a:noFill/>
                </a:uFill>
                <a:latin typeface="Lato"/>
                <a:ea typeface="Lato"/>
                <a:cs typeface="Lato"/>
                <a:sym typeface="Lato"/>
              </a:rPr>
              <a:t>Machine Learning</a:t>
            </a:r>
            <a:endParaRPr sz="1050"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3786822" y="4451143"/>
            <a:ext cx="1627370"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根据大量数据</a:t>
            </a:r>
          </a:p>
          <a:p>
            <a:pPr algn="ctr"/>
            <a:r>
              <a:rPr lang="en-TW" sz="1050" dirty="0">
                <a:latin typeface="STXinwei" panose="02010800040101010101" pitchFamily="2" charset="-122"/>
                <a:ea typeface="STXinwei" panose="02010800040101010101" pitchFamily="2" charset="-122"/>
              </a:rPr>
              <a:t>自动生成代码</a:t>
            </a:r>
          </a:p>
          <a:p>
            <a:pPr algn="ctr"/>
            <a:r>
              <a:rPr lang="en-TW" sz="1050" dirty="0">
                <a:latin typeface="STXinwei" panose="02010800040101010101" pitchFamily="2" charset="-122"/>
                <a:ea typeface="STXinwei" panose="02010800040101010101" pitchFamily="2" charset="-122"/>
              </a:rPr>
              <a:t>(数据和代码为不同层次)</a:t>
            </a:r>
          </a:p>
          <a:p>
            <a:pPr algn="ctr"/>
            <a:endParaRPr lang="en-TW" sz="1050"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6387877"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rPr>
              <a:t>Real time System Model Verification</a:t>
            </a:r>
            <a:endParaRPr sz="1050"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6480140" y="4450269"/>
            <a:ext cx="1762021"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抽象解释与</a:t>
            </a:r>
          </a:p>
          <a:p>
            <a:pPr algn="ctr"/>
            <a:r>
              <a:rPr lang="en-TW" sz="1050" dirty="0">
                <a:latin typeface="STXinwei" panose="02010800040101010101" pitchFamily="2" charset="-122"/>
                <a:ea typeface="STXinwei" panose="02010800040101010101" pitchFamily="2" charset="-122"/>
              </a:rPr>
              <a:t>代码语义分析</a:t>
            </a:r>
          </a:p>
          <a:p>
            <a:pPr algn="ctr"/>
            <a:r>
              <a:rPr lang="en-TW" sz="1050"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6301764" y="1887562"/>
            <a:ext cx="2122054" cy="2427457"/>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556615" y="1887562"/>
            <a:ext cx="2149340" cy="9717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304366" y="2891302"/>
            <a:ext cx="2653839" cy="17416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460" y="3131547"/>
            <a:ext cx="2039854" cy="123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938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1965868" y="837086"/>
            <a:ext cx="5212265" cy="687176"/>
          </a:xfrm>
          <a:prstGeom prst="rect">
            <a:avLst/>
          </a:prstGeom>
        </p:spPr>
        <p:txBody>
          <a:bodyPr>
            <a:normAutofit/>
          </a:bodyPr>
          <a:lstStyle/>
          <a:p>
            <a:r>
              <a:rPr lang="en-US" sz="3199" dirty="0" err="1">
                <a:latin typeface="STXinwei" panose="02010800040101010101" pitchFamily="2" charset="-122"/>
                <a:ea typeface="STXinwei" panose="02010800040101010101" pitchFamily="2" charset="-122"/>
              </a:rPr>
              <a:t>系统治理</a:t>
            </a:r>
            <a:r>
              <a:rPr lang="zh-CN" altLang="en-US" sz="3199" dirty="0">
                <a:latin typeface="STXinwei" panose="02010800040101010101" pitchFamily="2" charset="-122"/>
                <a:ea typeface="STXinwei" panose="02010800040101010101" pitchFamily="2" charset="-122"/>
              </a:rPr>
              <a:t>：</a:t>
            </a:r>
            <a:r>
              <a:rPr lang="en-US" sz="3199" dirty="0" err="1">
                <a:latin typeface="STXinwei" panose="02010800040101010101" pitchFamily="2" charset="-122"/>
                <a:ea typeface="STXinwei" panose="02010800040101010101" pitchFamily="2" charset="-122"/>
              </a:rPr>
              <a:t>科学</a:t>
            </a:r>
            <a:r>
              <a:rPr lang="zh-CN" altLang="en-US" sz="3199" dirty="0">
                <a:latin typeface="STXinwei" panose="02010800040101010101" pitchFamily="2" charset="-122"/>
                <a:ea typeface="STXinwei" panose="02010800040101010101" pitchFamily="2" charset="-122"/>
              </a:rPr>
              <a:t> </a:t>
            </a:r>
            <a:r>
              <a:rPr lang="en-US" sz="3199" dirty="0" err="1">
                <a:latin typeface="STXinwei" panose="02010800040101010101" pitchFamily="2" charset="-122"/>
                <a:ea typeface="STXinwei" panose="02010800040101010101" pitchFamily="2" charset="-122"/>
              </a:rPr>
              <a:t>或</a:t>
            </a:r>
            <a:r>
              <a:rPr lang="zh-CN" altLang="en-US" sz="3199" dirty="0">
                <a:latin typeface="STXinwei" panose="02010800040101010101" pitchFamily="2" charset="-122"/>
                <a:ea typeface="STXinwei" panose="02010800040101010101" pitchFamily="2" charset="-122"/>
              </a:rPr>
              <a:t> </a:t>
            </a:r>
            <a:r>
              <a:rPr lang="en-US" sz="3199" dirty="0" err="1">
                <a:latin typeface="STXinwei" panose="02010800040101010101" pitchFamily="2" charset="-122"/>
                <a:ea typeface="STXinwei" panose="02010800040101010101" pitchFamily="2" charset="-122"/>
              </a:rPr>
              <a:t>艺术</a:t>
            </a:r>
            <a:r>
              <a:rPr lang="zh-CN" altLang="en-US" sz="3199" dirty="0">
                <a:latin typeface="STXinwei" panose="02010800040101010101" pitchFamily="2" charset="-122"/>
                <a:ea typeface="STXinwei" panose="02010800040101010101" pitchFamily="2" charset="-122"/>
              </a:rPr>
              <a:t>？</a:t>
            </a:r>
            <a:endParaRPr sz="3199"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476572" y="2047665"/>
            <a:ext cx="6646682" cy="1938351"/>
          </a:xfrm>
          <a:prstGeom prst="rect">
            <a:avLst/>
          </a:prstGeom>
          <a:noFill/>
        </p:spPr>
        <p:txBody>
          <a:bodyPr wrap="square" rtlCol="0">
            <a:spAutoFit/>
          </a:bodyPr>
          <a:lstStyle/>
          <a:p>
            <a:r>
              <a:rPr lang="zh-CN" altLang="en-US" sz="2399" dirty="0">
                <a:latin typeface="STXinwei" panose="02010800040101010101" pitchFamily="2" charset="-122"/>
                <a:ea typeface="STXinwei" panose="02010800040101010101" pitchFamily="2" charset="-122"/>
              </a:rPr>
              <a:t>系统</a:t>
            </a:r>
            <a:r>
              <a:rPr lang="zh-CN" altLang="en-US" sz="2399" dirty="0">
                <a:solidFill>
                  <a:srgbClr val="FF0000"/>
                </a:solidFill>
                <a:latin typeface="STXinwei" panose="02010800040101010101" pitchFamily="2" charset="-122"/>
                <a:ea typeface="STXinwei" panose="02010800040101010101" pitchFamily="2" charset="-122"/>
              </a:rPr>
              <a:t>工程</a:t>
            </a:r>
            <a:r>
              <a:rPr lang="zh-CN" altLang="en-US" sz="2399" dirty="0">
                <a:latin typeface="STXinwei" panose="02010800040101010101" pitchFamily="2" charset="-122"/>
                <a:ea typeface="STXinwei" panose="02010800040101010101" pitchFamily="2" charset="-122"/>
              </a:rPr>
              <a:t>：治理多层次关系的</a:t>
            </a:r>
            <a:r>
              <a:rPr lang="zh-CN" altLang="en-US" sz="2399" dirty="0">
                <a:solidFill>
                  <a:srgbClr val="FF0000"/>
                </a:solidFill>
                <a:latin typeface="STXinwei" panose="02010800040101010101" pitchFamily="2" charset="-122"/>
                <a:ea typeface="STXinwei" panose="02010800040101010101" pitchFamily="2" charset="-122"/>
              </a:rPr>
              <a:t>实用技术</a:t>
            </a:r>
            <a:endParaRPr lang="en-US" altLang="zh-CN" sz="2399" dirty="0">
              <a:solidFill>
                <a:srgbClr val="FF0000"/>
              </a:solidFill>
              <a:latin typeface="STXinwei" panose="02010800040101010101" pitchFamily="2" charset="-122"/>
              <a:ea typeface="STXinwei" panose="02010800040101010101" pitchFamily="2" charset="-122"/>
            </a:endParaRPr>
          </a:p>
          <a:p>
            <a:endParaRPr lang="en-TW" sz="2399" dirty="0">
              <a:solidFill>
                <a:srgbClr val="FF0000"/>
              </a:solidFill>
              <a:latin typeface="STXinwei" panose="02010800040101010101" pitchFamily="2" charset="-122"/>
              <a:ea typeface="STXinwei" panose="02010800040101010101" pitchFamily="2" charset="-122"/>
            </a:endParaRPr>
          </a:p>
          <a:p>
            <a:r>
              <a:rPr lang="en-TW" sz="2399" dirty="0">
                <a:latin typeface="STXinwei" panose="02010800040101010101" pitchFamily="2" charset="-122"/>
                <a:ea typeface="STXinwei" panose="02010800040101010101" pitchFamily="2" charset="-122"/>
              </a:rPr>
              <a:t>系统</a:t>
            </a:r>
            <a:r>
              <a:rPr lang="en-TW" sz="2399" dirty="0">
                <a:solidFill>
                  <a:srgbClr val="FF0000"/>
                </a:solidFill>
                <a:latin typeface="STXinwei" panose="02010800040101010101" pitchFamily="2" charset="-122"/>
                <a:ea typeface="STXinwei" panose="02010800040101010101" pitchFamily="2" charset="-122"/>
              </a:rPr>
              <a:t>知识</a:t>
            </a:r>
            <a:r>
              <a:rPr lang="zh-CN" altLang="en-US" sz="2399" dirty="0">
                <a:latin typeface="STXinwei" panose="02010800040101010101" pitchFamily="2" charset="-122"/>
                <a:ea typeface="STXinwei" panose="02010800040101010101" pitchFamily="2" charset="-122"/>
              </a:rPr>
              <a:t>：可被</a:t>
            </a:r>
            <a:r>
              <a:rPr lang="zh-CN" altLang="en-TW" sz="2399" dirty="0">
                <a:solidFill>
                  <a:srgbClr val="FF0000"/>
                </a:solidFill>
                <a:latin typeface="STXinwei" panose="02010800040101010101" pitchFamily="2" charset="-122"/>
                <a:ea typeface="STXinwei" panose="02010800040101010101" pitchFamily="2" charset="-122"/>
              </a:rPr>
              <a:t>客观</a:t>
            </a:r>
            <a:r>
              <a:rPr lang="zh-CN" altLang="en-US" sz="2399" dirty="0">
                <a:solidFill>
                  <a:srgbClr val="FF0000"/>
                </a:solidFill>
                <a:latin typeface="STXinwei" panose="02010800040101010101" pitchFamily="2" charset="-122"/>
                <a:ea typeface="STXinwei" panose="02010800040101010101" pitchFamily="2" charset="-122"/>
              </a:rPr>
              <a:t>标示</a:t>
            </a:r>
            <a:r>
              <a:rPr lang="zh-CN" altLang="en-US" sz="2399" dirty="0">
                <a:latin typeface="STXinwei" panose="02010800040101010101" pitchFamily="2" charset="-122"/>
                <a:ea typeface="STXinwei" panose="02010800040101010101" pitchFamily="2" charset="-122"/>
              </a:rPr>
              <a:t>的多层次关系</a:t>
            </a:r>
            <a:endParaRPr lang="en-US" sz="2399" dirty="0">
              <a:latin typeface="STXinwei" panose="02010800040101010101" pitchFamily="2" charset="-122"/>
              <a:ea typeface="STXinwei" panose="02010800040101010101" pitchFamily="2" charset="-122"/>
            </a:endParaRPr>
          </a:p>
          <a:p>
            <a:endParaRPr lang="en-US" sz="2399" dirty="0">
              <a:latin typeface="STXinwei" panose="02010800040101010101" pitchFamily="2" charset="-122"/>
              <a:ea typeface="STXinwei" panose="02010800040101010101" pitchFamily="2" charset="-122"/>
            </a:endParaRPr>
          </a:p>
          <a:p>
            <a:r>
              <a:rPr lang="zh-CN" altLang="en-US" sz="2399" dirty="0">
                <a:latin typeface="STXinwei" panose="02010800040101010101" pitchFamily="2" charset="-122"/>
                <a:ea typeface="STXinwei" panose="02010800040101010101" pitchFamily="2" charset="-122"/>
              </a:rPr>
              <a:t>系统</a:t>
            </a:r>
            <a:r>
              <a:rPr lang="zh-CN" altLang="en-US" sz="2399" dirty="0">
                <a:solidFill>
                  <a:srgbClr val="FF0000"/>
                </a:solidFill>
                <a:latin typeface="STXinwei" panose="02010800040101010101" pitchFamily="2" charset="-122"/>
                <a:ea typeface="STXinwei" panose="02010800040101010101" pitchFamily="2" charset="-122"/>
              </a:rPr>
              <a:t>代数</a:t>
            </a:r>
            <a:r>
              <a:rPr lang="zh-CN" altLang="en-US" sz="2399" dirty="0">
                <a:latin typeface="STXinwei" panose="02010800040101010101" pitchFamily="2" charset="-122"/>
                <a:ea typeface="STXinwei" panose="02010800040101010101" pitchFamily="2" charset="-122"/>
              </a:rPr>
              <a:t>：组织</a:t>
            </a:r>
            <a:r>
              <a:rPr lang="zh-CN" altLang="en-US" sz="2399" dirty="0">
                <a:solidFill>
                  <a:srgbClr val="FF0000"/>
                </a:solidFill>
                <a:latin typeface="STXinwei" panose="02010800040101010101" pitchFamily="2" charset="-122"/>
                <a:ea typeface="STXinwei" panose="02010800040101010101" pitchFamily="2" charset="-122"/>
              </a:rPr>
              <a:t>多层次关系</a:t>
            </a:r>
            <a:r>
              <a:rPr lang="zh-CN" altLang="en-US" sz="2399" dirty="0">
                <a:latin typeface="STXinwei" panose="02010800040101010101" pitchFamily="2" charset="-122"/>
                <a:ea typeface="STXinwei" panose="02010800040101010101" pitchFamily="2" charset="-122"/>
              </a:rPr>
              <a:t>的</a:t>
            </a:r>
            <a:r>
              <a:rPr lang="zh-CN" altLang="en-US" sz="2399" dirty="0">
                <a:solidFill>
                  <a:srgbClr val="FF0000"/>
                </a:solidFill>
                <a:latin typeface="STXinwei" panose="02010800040101010101" pitchFamily="2" charset="-122"/>
                <a:ea typeface="STXinwei" panose="02010800040101010101" pitchFamily="2" charset="-122"/>
              </a:rPr>
              <a:t>自洽</a:t>
            </a:r>
            <a:r>
              <a:rPr lang="zh-CN" altLang="en-US" sz="2399" dirty="0">
                <a:latin typeface="STXinwei" panose="02010800040101010101" pitchFamily="2" charset="-122"/>
                <a:ea typeface="STXinwei" panose="02010800040101010101" pitchFamily="2" charset="-122"/>
              </a:rPr>
              <a:t>计算方法</a:t>
            </a:r>
            <a:endParaRPr lang="en-TW" sz="2399"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BB001-6B2F-3245-897D-28DAC5417ECF}"/>
              </a:ext>
            </a:extLst>
          </p:cNvPr>
          <p:cNvPicPr>
            <a:picLocks noChangeAspect="1"/>
          </p:cNvPicPr>
          <p:nvPr/>
        </p:nvPicPr>
        <p:blipFill>
          <a:blip r:embed="rId2"/>
          <a:stretch>
            <a:fillRect/>
          </a:stretch>
        </p:blipFill>
        <p:spPr>
          <a:xfrm>
            <a:off x="1629172" y="1052933"/>
            <a:ext cx="6637737" cy="3927557"/>
          </a:xfrm>
          <a:prstGeom prst="rect">
            <a:avLst/>
          </a:prstGeom>
        </p:spPr>
      </p:pic>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3">
            <a:alphaModFix amt="49000"/>
            <a:extLst>
              <a:ext uri="{28A0092B-C50C-407E-A947-70E740481C1C}">
                <a14:useLocalDpi xmlns:a14="http://schemas.microsoft.com/office/drawing/2010/main"/>
              </a:ext>
            </a:extLst>
          </a:blip>
          <a:srcRect/>
          <a:stretch>
            <a:fillRect/>
          </a:stretch>
        </p:blipFill>
        <p:spPr bwMode="auto">
          <a:xfrm>
            <a:off x="2013037" y="977984"/>
            <a:ext cx="5117925" cy="3744823"/>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456107" y="17679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巴比塔的诅咒：</a:t>
            </a:r>
            <a:br>
              <a:rPr lang="en-US" altLang="zh-CN" sz="1799" b="1" dirty="0">
                <a:latin typeface="STXinwei" panose="02010800040101010101" pitchFamily="2" charset="-122"/>
                <a:ea typeface="STXinwei" panose="02010800040101010101" pitchFamily="2" charset="-122"/>
              </a:rPr>
            </a:br>
            <a:r>
              <a:rPr lang="zh-CN" altLang="en-US" sz="1799" b="1" dirty="0">
                <a:latin typeface="STXinwei" panose="02010800040101010101" pitchFamily="2" charset="-122"/>
                <a:ea typeface="STXinwei" panose="02010800040101010101" pitchFamily="2" charset="-122"/>
              </a:rPr>
              <a:t>失去共享语言的系统建构者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79968" y="934806"/>
            <a:ext cx="923212" cy="6716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96570" y="4090567"/>
            <a:ext cx="836981" cy="88992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216242" y="4241341"/>
            <a:ext cx="1050667" cy="5883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607497" y="1621680"/>
            <a:ext cx="1800493" cy="253916"/>
          </a:xfrm>
          <a:prstGeom prst="rect">
            <a:avLst/>
          </a:prstGeom>
          <a:noFill/>
        </p:spPr>
        <p:txBody>
          <a:bodyPr wrap="none" rtlCol="0">
            <a:spAutoFit/>
          </a:bodyPr>
          <a:lstStyle/>
          <a:p>
            <a:r>
              <a:rPr lang="en-TW" sz="1050" dirty="0"/>
              <a:t>多代理与微分方程仿真引擎</a:t>
            </a:r>
          </a:p>
        </p:txBody>
      </p:sp>
      <p:pic>
        <p:nvPicPr>
          <p:cNvPr id="11" name="Picture 12" descr="Modelica: What is it and why is it important for modeling and simulation?">
            <a:extLst>
              <a:ext uri="{FF2B5EF4-FFF2-40B4-BE49-F238E27FC236}">
                <a16:creationId xmlns:a16="http://schemas.microsoft.com/office/drawing/2014/main" id="{D33B6120-66C1-D94B-841C-E191C4C76B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748" y="1005178"/>
            <a:ext cx="1221560" cy="57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07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系统代数的研究背景与动机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404841" y="653285"/>
            <a:ext cx="8349845" cy="1261618"/>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349" i="1" dirty="0">
                <a:latin typeface="STXinwei" panose="02010800040101010101" pitchFamily="2" charset="-122"/>
                <a:ea typeface="STXinwei" panose="02010800040101010101" pitchFamily="2" charset="-122"/>
              </a:rPr>
              <a:t>2003</a:t>
            </a:r>
            <a:r>
              <a:rPr lang="zh-TW" altLang="en-US" sz="1349" dirty="0">
                <a:latin typeface="STXinwei" panose="02010800040101010101" pitchFamily="2" charset="-122"/>
                <a:ea typeface="STXinwei" panose="02010800040101010101" pitchFamily="2" charset="-122"/>
              </a:rPr>
              <a:t>年杨利伟的航天之旅，刺激了美国再度启动载人航天项目的战略需求，</a:t>
            </a:r>
          </a:p>
          <a:p>
            <a:r>
              <a:rPr lang="en-US" sz="1349" i="1" dirty="0">
                <a:latin typeface="STXinwei" panose="02010800040101010101" pitchFamily="2" charset="-122"/>
                <a:ea typeface="STXinwei" panose="02010800040101010101" pitchFamily="2" charset="-122"/>
              </a:rPr>
              <a:t>NASA</a:t>
            </a:r>
            <a:r>
              <a:rPr lang="zh-TW" altLang="en-US" sz="1349" dirty="0">
                <a:latin typeface="STXinwei" panose="02010800040101010101" pitchFamily="2" charset="-122"/>
                <a:ea typeface="STXinwei" panose="02010800040101010101" pitchFamily="2" charset="-122"/>
              </a:rPr>
              <a:t>组织了麻省理工</a:t>
            </a:r>
            <a:r>
              <a:rPr lang="en-US" altLang="zh-TW" sz="1349" dirty="0">
                <a:latin typeface="STXinwei" panose="02010800040101010101" pitchFamily="2" charset="-122"/>
                <a:ea typeface="STXinwei" panose="02010800040101010101" pitchFamily="2" charset="-122"/>
              </a:rPr>
              <a:t>(MIT)</a:t>
            </a:r>
            <a:r>
              <a:rPr lang="zh-TW" altLang="en-US" sz="1349" dirty="0">
                <a:latin typeface="STXinwei" panose="02010800040101010101" pitchFamily="2" charset="-122"/>
                <a:ea typeface="STXinwei" panose="02010800040101010101" pitchFamily="2" charset="-122"/>
              </a:rPr>
              <a:t>与波音公司</a:t>
            </a:r>
            <a:r>
              <a:rPr lang="en-US" altLang="zh-TW" sz="1349" dirty="0">
                <a:latin typeface="STXinwei" panose="02010800040101010101" pitchFamily="2" charset="-122"/>
                <a:ea typeface="STXinwei" panose="02010800040101010101" pitchFamily="2" charset="-122"/>
              </a:rPr>
              <a:t>(Boeing)</a:t>
            </a:r>
            <a:r>
              <a:rPr lang="zh-TW" altLang="en-US" sz="1349" dirty="0">
                <a:latin typeface="STXinwei" panose="02010800040101010101" pitchFamily="2" charset="-122"/>
                <a:ea typeface="STXinwei" panose="02010800040101010101" pitchFamily="2" charset="-122"/>
              </a:rPr>
              <a:t>开始了一个为时六个月的登月方案设计竞赛</a:t>
            </a:r>
          </a:p>
          <a:p>
            <a:r>
              <a:rPr lang="zh-TW" altLang="en-US" sz="1349" dirty="0">
                <a:latin typeface="STXinwei" panose="02010800040101010101" pitchFamily="2" charset="-122"/>
                <a:ea typeface="STXinwei" panose="02010800040101010101" pitchFamily="2" charset="-122"/>
              </a:rPr>
              <a:t>项目价值：美国需要通过</a:t>
            </a:r>
            <a:r>
              <a:rPr lang="zh-TW" altLang="en-US" sz="1349" dirty="0">
                <a:solidFill>
                  <a:srgbClr val="FF0000"/>
                </a:solidFill>
                <a:latin typeface="STXinwei" panose="02010800040101010101" pitchFamily="2" charset="-122"/>
                <a:ea typeface="STXinwei" panose="02010800040101010101" pitchFamily="2" charset="-122"/>
              </a:rPr>
              <a:t>新的</a:t>
            </a:r>
            <a:r>
              <a:rPr lang="zh-TW" altLang="en-US" sz="1349" i="1" dirty="0">
                <a:solidFill>
                  <a:srgbClr val="FF0000"/>
                </a:solidFill>
                <a:latin typeface="STXinwei" panose="02010800040101010101" pitchFamily="2" charset="-122"/>
                <a:ea typeface="STXinwei" panose="02010800040101010101" pitchFamily="2" charset="-122"/>
              </a:rPr>
              <a:t>载人航天项目</a:t>
            </a:r>
            <a:r>
              <a:rPr lang="zh-TW" altLang="en-US" sz="1349" dirty="0">
                <a:latin typeface="STXinwei" panose="02010800040101010101" pitchFamily="2" charset="-122"/>
                <a:ea typeface="STXinwei" panose="02010800040101010101" pitchFamily="2" charset="-122"/>
              </a:rPr>
              <a:t>证明其在</a:t>
            </a:r>
            <a:r>
              <a:rPr lang="en-US" altLang="zh-CN" sz="1349" dirty="0">
                <a:latin typeface="STXinwei" panose="02010800040101010101" pitchFamily="2" charset="-122"/>
                <a:ea typeface="STXinwei" panose="02010800040101010101" pitchFamily="2" charset="-122"/>
              </a:rPr>
              <a:t>21</a:t>
            </a:r>
            <a:r>
              <a:rPr lang="zh-CN" altLang="en-US" sz="1349" dirty="0">
                <a:latin typeface="STXinwei" panose="02010800040101010101" pitchFamily="2" charset="-122"/>
                <a:ea typeface="STXinwei" panose="02010800040101010101" pitchFamily="2" charset="-122"/>
              </a:rPr>
              <a:t>世纪</a:t>
            </a:r>
            <a:r>
              <a:rPr lang="zh-TW" altLang="en-US" sz="1349"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354610" y="1670828"/>
            <a:ext cx="5439310" cy="369332"/>
          </a:xfrm>
          <a:prstGeom prst="rect">
            <a:avLst/>
          </a:prstGeom>
          <a:noFill/>
        </p:spPr>
        <p:txBody>
          <a:bodyPr wrap="none" rtlCol="0">
            <a:spAutoFit/>
          </a:bodyPr>
          <a:lstStyle/>
          <a:p>
            <a:r>
              <a:rPr lang="en-US" sz="900" dirty="0">
                <a:latin typeface="STXinwei" panose="02010800040101010101" pitchFamily="2" charset="-122"/>
                <a:ea typeface="STXinwei" panose="02010800040101010101" pitchFamily="2" charset="-122"/>
              </a:rPr>
              <a:t>James, R. Hansen,  Societal impact of Spaceflight,  NASA History Division, 2007</a:t>
            </a:r>
          </a:p>
          <a:p>
            <a:r>
              <a:rPr lang="en-US" sz="900" dirty="0">
                <a:latin typeface="STXinwei" panose="02010800040101010101" pitchFamily="2" charset="-122"/>
                <a:ea typeface="STXinwei" panose="02010800040101010101" pitchFamily="2" charset="-122"/>
              </a:rPr>
              <a:t>	Chapter 7, (</a:t>
            </a:r>
            <a:r>
              <a:rPr lang="zh-TW" altLang="en-US" sz="9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900" dirty="0">
                <a:latin typeface="STXinwei" panose="02010800040101010101" pitchFamily="2" charset="-122"/>
                <a:ea typeface="STXinwei" panose="02010800040101010101" pitchFamily="2" charset="-122"/>
              </a:rPr>
              <a:t>)</a:t>
            </a:r>
            <a:endParaRPr lang="en-TW" sz="9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282969" y="2126200"/>
            <a:ext cx="4186771" cy="2514857"/>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953352" y="4734503"/>
            <a:ext cx="2846004" cy="455702"/>
          </a:xfrm>
          <a:prstGeom prst="rect">
            <a:avLst/>
          </a:prstGeom>
          <a:noFill/>
        </p:spPr>
        <p:txBody>
          <a:bodyPr wrap="square" rtlCol="0">
            <a:spAutoFit/>
          </a:bodyPr>
          <a:lstStyle/>
          <a:p>
            <a:pPr algn="ctr"/>
            <a:r>
              <a:rPr lang="en-US" sz="787" dirty="0">
                <a:hlinkClick r:id="rId3"/>
              </a:rPr>
              <a:t>Global Times: Story of China's first taikonaut's one day in space lights up internet, highlights country's space advancements</a:t>
            </a:r>
            <a:endParaRPr lang="en-TW" sz="787" dirty="0"/>
          </a:p>
        </p:txBody>
      </p:sp>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877409" y="2126200"/>
            <a:ext cx="3273389" cy="25148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C5F611-F1DA-8645-8A85-C68DE724F8C1}"/>
              </a:ext>
            </a:extLst>
          </p:cNvPr>
          <p:cNvSpPr txBox="1"/>
          <p:nvPr/>
        </p:nvSpPr>
        <p:spPr>
          <a:xfrm>
            <a:off x="5391797" y="4679701"/>
            <a:ext cx="2244613" cy="455702"/>
          </a:xfrm>
          <a:prstGeom prst="rect">
            <a:avLst/>
          </a:prstGeom>
          <a:noFill/>
        </p:spPr>
        <p:txBody>
          <a:bodyPr wrap="square" rtlCol="0">
            <a:spAutoFit/>
          </a:bodyPr>
          <a:lstStyle/>
          <a:p>
            <a:pPr algn="ctr"/>
            <a:r>
              <a:rPr lang="en-US" sz="787" dirty="0" err="1">
                <a:latin typeface="STXinwei" panose="02010800040101010101" pitchFamily="2" charset="-122"/>
                <a:ea typeface="STXinwei" panose="02010800040101010101" pitchFamily="2" charset="-122"/>
              </a:rPr>
              <a:t>肯尼迪总统</a:t>
            </a:r>
            <a:r>
              <a:rPr lang="zh-CN" altLang="en-US" sz="787" dirty="0">
                <a:latin typeface="STXinwei" panose="02010800040101010101" pitchFamily="2" charset="-122"/>
                <a:ea typeface="STXinwei" panose="02010800040101010101" pitchFamily="2" charset="-122"/>
              </a:rPr>
              <a:t>与</a:t>
            </a:r>
            <a:r>
              <a:rPr lang="en-US" altLang="zh-CN" sz="787" dirty="0">
                <a:latin typeface="STXinwei" panose="02010800040101010101" pitchFamily="2" charset="-122"/>
                <a:ea typeface="STXinwei" panose="02010800040101010101" pitchFamily="2" charset="-122"/>
              </a:rPr>
              <a:t>von Braun </a:t>
            </a:r>
          </a:p>
          <a:p>
            <a:pPr algn="ctr"/>
            <a:r>
              <a:rPr lang="zh-CN" altLang="en-US" sz="787" dirty="0">
                <a:latin typeface="STXinwei" panose="02010800040101010101" pitchFamily="2" charset="-122"/>
                <a:ea typeface="STXinwei" panose="02010800040101010101" pitchFamily="2" charset="-122"/>
              </a:rPr>
              <a:t>和 </a:t>
            </a:r>
            <a:r>
              <a:rPr lang="en-US" altLang="zh-CN" sz="787" dirty="0">
                <a:latin typeface="STXinwei" panose="02010800040101010101" pitchFamily="2" charset="-122"/>
                <a:ea typeface="STXinwei" panose="02010800040101010101" pitchFamily="2" charset="-122"/>
              </a:rPr>
              <a:t>Bob Seamans</a:t>
            </a:r>
            <a:r>
              <a:rPr lang="zh-CN" altLang="en-US" sz="787" dirty="0">
                <a:latin typeface="STXinwei" panose="02010800040101010101" pitchFamily="2" charset="-122"/>
                <a:ea typeface="STXinwei" panose="02010800040101010101" pitchFamily="2" charset="-122"/>
              </a:rPr>
              <a:t>博士（</a:t>
            </a:r>
            <a:r>
              <a:rPr lang="en-US" altLang="zh-CN" sz="787" dirty="0">
                <a:latin typeface="STXinwei" panose="02010800040101010101" pitchFamily="2" charset="-122"/>
                <a:ea typeface="STXinwei" panose="02010800040101010101" pitchFamily="2" charset="-122"/>
              </a:rPr>
              <a:t>NASA </a:t>
            </a:r>
            <a:r>
              <a:rPr lang="zh-CN" altLang="en-US" sz="787" dirty="0">
                <a:latin typeface="STXinwei" panose="02010800040101010101" pitchFamily="2" charset="-122"/>
                <a:ea typeface="STXinwei" panose="02010800040101010101" pitchFamily="2" charset="-122"/>
              </a:rPr>
              <a:t>当时的技术总监）在登月项目早期的沟通</a:t>
            </a:r>
            <a:endParaRPr lang="en-TW" sz="787"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893254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系统代数的研究内容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404841" y="823775"/>
            <a:ext cx="4859224"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dirty="0">
                <a:solidFill>
                  <a:schemeClr val="tx1"/>
                </a:solidFill>
                <a:latin typeface="STXinwei" panose="02010800040101010101" pitchFamily="2" charset="-122"/>
                <a:ea typeface="STXinwei" panose="02010800040101010101" pitchFamily="2" charset="-122"/>
              </a:rPr>
              <a:t>系统工程的挑战：</a:t>
            </a:r>
            <a:endParaRPr lang="en-US" altLang="zh-CN" sz="1600" dirty="0">
              <a:solidFill>
                <a:schemeClr val="tx1"/>
              </a:solidFill>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决策难：跨领域的知识管理与决策博弈</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精度差：模型的复杂度过高或不足</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定调早：过早限定假设，屏蔽后发机会</a:t>
            </a:r>
            <a:endParaRPr lang="en-US" altLang="zh-CN" sz="160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87738" y="701770"/>
            <a:ext cx="3045624" cy="39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8288" y="2588602"/>
            <a:ext cx="3728714" cy="2430665"/>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89882" y="3295412"/>
            <a:ext cx="1238047" cy="1723854"/>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0089" y="167247"/>
            <a:ext cx="2723823"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605198" y="4510124"/>
            <a:ext cx="318067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2"/>
              </a:rPr>
              <a:t>Which way to the moon? Lunar Landing Techniques</a:t>
            </a:r>
            <a:endParaRPr lang="en-TW" sz="1050"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26588" y="1009279"/>
            <a:ext cx="2915491" cy="1693338"/>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5736356" y="734309"/>
            <a:ext cx="1396536"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3"/>
              </a:rPr>
              <a:t>机械结构的设计方案</a:t>
            </a:r>
            <a:endParaRPr lang="en-TW" sz="1050"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5101423" y="3292188"/>
            <a:ext cx="3413508" cy="1684065"/>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5523640" y="2829567"/>
            <a:ext cx="1665841"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3"/>
              </a:rPr>
              <a:t>登月所需的燃料能量比较</a:t>
            </a:r>
            <a:endParaRPr lang="en-TW" sz="1050"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93219"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01156" y="1249926"/>
            <a:ext cx="471160" cy="4999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914"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55850" y="1249926"/>
            <a:ext cx="471160" cy="49997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1530663" y="1370677"/>
            <a:ext cx="462019" cy="201381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480272" y="881624"/>
            <a:ext cx="1595309" cy="253916"/>
          </a:xfrm>
          <a:prstGeom prst="rect">
            <a:avLst/>
          </a:prstGeom>
          <a:noFill/>
        </p:spPr>
        <p:txBody>
          <a:bodyPr wrap="none" rtlCol="0">
            <a:spAutoFit/>
          </a:bodyPr>
          <a:lstStyle/>
          <a:p>
            <a:r>
              <a:rPr lang="en-TW" sz="1050" dirty="0"/>
              <a:t>Direct</a:t>
            </a:r>
            <a:r>
              <a:rPr lang="zh-CN" altLang="en-US" sz="1050" dirty="0"/>
              <a:t> </a:t>
            </a:r>
            <a:r>
              <a:rPr lang="en-US" altLang="zh-CN" sz="1050" dirty="0"/>
              <a:t>Ascend/Descend</a:t>
            </a:r>
            <a:endParaRPr lang="en-TW" sz="1050"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2820233" y="881624"/>
            <a:ext cx="1648208" cy="253916"/>
          </a:xfrm>
          <a:prstGeom prst="rect">
            <a:avLst/>
          </a:prstGeom>
          <a:noFill/>
        </p:spPr>
        <p:txBody>
          <a:bodyPr wrap="none" rtlCol="0">
            <a:spAutoFit/>
          </a:bodyPr>
          <a:lstStyle/>
          <a:p>
            <a:r>
              <a:rPr lang="en-US" sz="1050" dirty="0"/>
              <a:t>Lunar Orbit Rendezvous</a:t>
            </a:r>
            <a:endParaRPr lang="en-TW" sz="1050" dirty="0"/>
          </a:p>
        </p:txBody>
      </p:sp>
      <p:sp>
        <p:nvSpPr>
          <p:cNvPr id="19" name="Oval 18">
            <a:extLst>
              <a:ext uri="{FF2B5EF4-FFF2-40B4-BE49-F238E27FC236}">
                <a16:creationId xmlns:a16="http://schemas.microsoft.com/office/drawing/2014/main" id="{A222E8C5-844A-B540-A45F-7EE01DCE6C77}"/>
              </a:ext>
            </a:extLst>
          </p:cNvPr>
          <p:cNvSpPr/>
          <p:nvPr/>
        </p:nvSpPr>
        <p:spPr>
          <a:xfrm>
            <a:off x="3314699" y="1146256"/>
            <a:ext cx="732563" cy="73684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3324458" y="2237483"/>
            <a:ext cx="1745724" cy="300115"/>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93656" y="1149734"/>
            <a:ext cx="4435555" cy="320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3516121" y="160461"/>
            <a:ext cx="2492991"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4435" y="740612"/>
            <a:ext cx="2794534" cy="2147281"/>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14435" y="2887892"/>
            <a:ext cx="2794535" cy="1796531"/>
          </a:xfrm>
          <a:prstGeom prst="rect">
            <a:avLst/>
          </a:prstGeom>
        </p:spPr>
      </p:pic>
    </p:spTree>
    <p:extLst>
      <p:ext uri="{BB962C8B-B14F-4D97-AF65-F5344CB8AC3E}">
        <p14:creationId xmlns:p14="http://schemas.microsoft.com/office/powerpoint/2010/main" val="417115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156922" y="765996"/>
            <a:ext cx="3068329" cy="2600224"/>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所有的数据类型均为偏序集</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（偏序集由有向关系所构成）</a:t>
            </a:r>
            <a:endParaRPr lang="en-US" sz="1799"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586533" y="4075006"/>
            <a:ext cx="4534521" cy="493253"/>
          </a:xfrm>
        </p:spPr>
        <p:txBody>
          <a:bodyPr>
            <a:normAutofit/>
          </a:bodyPr>
          <a:lstStyle/>
          <a:p>
            <a:pPr marL="114251" indent="0" algn="ctr">
              <a:buNone/>
            </a:pPr>
            <a:r>
              <a:rPr lang="en-US" sz="1349" b="1" dirty="0" err="1">
                <a:latin typeface="STXinwei" panose="02010800040101010101" pitchFamily="2" charset="-122"/>
                <a:ea typeface="STXinwei" panose="02010800040101010101" pitchFamily="2" charset="-122"/>
              </a:rPr>
              <a:t>偏序集</a:t>
            </a:r>
            <a:r>
              <a:rPr lang="zh-CN" altLang="en-US"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 Partially Ordered Sets/Lattice(</a:t>
            </a:r>
            <a:r>
              <a:rPr lang="en-US" sz="1349" b="1" dirty="0" err="1">
                <a:latin typeface="STXinwei" panose="02010800040101010101" pitchFamily="2" charset="-122"/>
                <a:ea typeface="STXinwei" panose="02010800040101010101" pitchFamily="2" charset="-122"/>
              </a:rPr>
              <a:t>格</a:t>
            </a:r>
            <a:r>
              <a:rPr lang="en-US" sz="1349"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a:defRPr/>
            </a:pPr>
            <a:fld id="{00000000-1234-1234-1234-123412341234}" type="slidenum">
              <a:rPr lang="en" sz="999">
                <a:solidFill>
                  <a:srgbClr val="595959"/>
                </a:solidFill>
              </a:rPr>
              <a:pPr defTabSz="914012">
                <a:defRPr/>
              </a:pPr>
              <a:t>3</a:t>
            </a:fld>
            <a:endParaRPr lang="en" sz="999" dirty="0">
              <a:solidFill>
                <a:srgbClr val="595959"/>
              </a:solidFil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25181" y="1741629"/>
            <a:ext cx="1670969" cy="21646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6666069" y="4213451"/>
            <a:ext cx="1622560"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Image Source: </a:t>
            </a:r>
            <a:r>
              <a:rPr lang="en-TW" sz="1050" dirty="0">
                <a:latin typeface="STXinwei" panose="02010800040101010101" pitchFamily="2" charset="-122"/>
                <a:ea typeface="STXinwei" panose="02010800040101010101" pitchFamily="2" charset="-122"/>
                <a:hlinkClick r:id="rId3"/>
              </a:rPr>
              <a:t>Wikipedia</a:t>
            </a:r>
            <a:endParaRPr lang="en-TW" sz="1050"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2251" y="3511560"/>
            <a:ext cx="2654934" cy="1126892"/>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6530404" y="3981271"/>
            <a:ext cx="187262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3225252" y="1143642"/>
            <a:ext cx="3094006" cy="2811236"/>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6777175" y="765995"/>
            <a:ext cx="1816523"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通过标示语义的研究</a:t>
            </a:r>
          </a:p>
          <a:p>
            <a:pPr algn="ctr"/>
            <a:r>
              <a:rPr lang="zh-CN" altLang="en-US"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Denotational Semantics</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将计算方法论从</a:t>
            </a:r>
          </a:p>
          <a:p>
            <a:pPr algn="ctr"/>
            <a:r>
              <a:rPr lang="en-TW" sz="105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598312" y="2261320"/>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200" dirty="0">
                <a:solidFill>
                  <a:srgbClr val="0070C0"/>
                </a:solidFill>
                <a:latin typeface="STXinwei" panose="02010800040101010101" pitchFamily="2" charset="-122"/>
                <a:ea typeface="STXinwei" panose="02010800040101010101" pitchFamily="2" charset="-122"/>
                <a:cs typeface="Lato"/>
                <a:sym typeface="Lato"/>
              </a:rPr>
              <a:t>1:</a:t>
            </a:r>
            <a:r>
              <a:rPr lang="zh-CN" altLang="en-US" sz="12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697111" y="4167282"/>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US" sz="12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200" dirty="0">
                <a:solidFill>
                  <a:srgbClr val="FF0000"/>
                </a:solidFill>
                <a:latin typeface="STXinwei" panose="02010800040101010101" pitchFamily="2" charset="-122"/>
                <a:ea typeface="STXinwei" panose="02010800040101010101" pitchFamily="2" charset="-122"/>
                <a:cs typeface="Lato"/>
                <a:sym typeface="Lato"/>
              </a:rPr>
              <a:t>“格”</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165007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46026" y="730209"/>
            <a:ext cx="2027351" cy="1557789"/>
          </a:xfrm>
          <a:prstGeom prst="rect">
            <a:avLst/>
          </a:prstGeom>
        </p:spPr>
      </p:pic>
      <p:sp>
        <p:nvSpPr>
          <p:cNvPr id="9" name="矩形 1"/>
          <p:cNvSpPr>
            <a:spLocks noChangeArrowheads="1"/>
          </p:cNvSpPr>
          <p:nvPr/>
        </p:nvSpPr>
        <p:spPr bwMode="auto">
          <a:xfrm>
            <a:off x="1478847" y="159480"/>
            <a:ext cx="6186310"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箭头（有向关系）的万用性：所有运算均可用“箭头”表述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17185" y="2342047"/>
            <a:ext cx="1717293" cy="1252798"/>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4"/>
          <a:stretch>
            <a:fillRect/>
          </a:stretch>
        </p:blipFill>
        <p:spPr>
          <a:xfrm>
            <a:off x="4994508" y="966475"/>
            <a:ext cx="1313937" cy="1332979"/>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5"/>
          <a:stretch>
            <a:fillRect/>
          </a:stretch>
        </p:blipFill>
        <p:spPr>
          <a:xfrm>
            <a:off x="5651476" y="3546128"/>
            <a:ext cx="2794535" cy="1085257"/>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677566" y="966475"/>
            <a:ext cx="1414188" cy="1085257"/>
          </a:xfrm>
          <a:prstGeom prst="rect">
            <a:avLst/>
          </a:prstGeom>
        </p:spPr>
      </p:pic>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7"/>
          <a:stretch>
            <a:fillRect/>
          </a:stretch>
        </p:blipFill>
        <p:spPr>
          <a:xfrm>
            <a:off x="6875644" y="2223926"/>
            <a:ext cx="1899025" cy="1253605"/>
          </a:xfrm>
          <a:prstGeom prst="rect">
            <a:avLst/>
          </a:prstGeom>
        </p:spPr>
      </p:pic>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8"/>
          <a:stretch>
            <a:fillRect/>
          </a:stretch>
        </p:blipFill>
        <p:spPr>
          <a:xfrm>
            <a:off x="309314" y="1960295"/>
            <a:ext cx="4494140" cy="2342017"/>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39441" y="4699982"/>
            <a:ext cx="7614585" cy="253916"/>
          </a:xfrm>
          <a:prstGeom prst="rect">
            <a:avLst/>
          </a:prstGeom>
          <a:noFill/>
        </p:spPr>
        <p:txBody>
          <a:bodyPr wrap="none" rtlCol="0">
            <a:spAutoFit/>
          </a:bodyPr>
          <a:lstStyle/>
          <a:p>
            <a:r>
              <a:rPr lang="en-TW" sz="1050" dirty="0"/>
              <a:t>Images extracted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695891" y="578266"/>
            <a:ext cx="180049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包括加减乘除</a:t>
            </a:r>
            <a:r>
              <a:rPr lang="zh-CN" altLang="en-US" sz="1050" dirty="0">
                <a:latin typeface="STXinwei" panose="02010800040101010101" pitchFamily="2" charset="-122"/>
                <a:ea typeface="STXinwei" panose="02010800040101010101" pitchFamily="2" charset="-122"/>
              </a:rPr>
              <a:t>、投影和检索</a:t>
            </a:r>
            <a:endParaRPr lang="en-TW" sz="1050" dirty="0">
              <a:latin typeface="STXinwei" panose="02010800040101010101" pitchFamily="2" charset="-122"/>
              <a:ea typeface="STXinwei" panose="02010800040101010101" pitchFamily="2" charset="-122"/>
            </a:endParaRPr>
          </a:p>
        </p:txBody>
      </p:sp>
      <p:pic>
        <p:nvPicPr>
          <p:cNvPr id="12" name="Picture 2">
            <a:hlinkClick r:id="rId9"/>
            <a:extLst>
              <a:ext uri="{FF2B5EF4-FFF2-40B4-BE49-F238E27FC236}">
                <a16:creationId xmlns:a16="http://schemas.microsoft.com/office/drawing/2014/main" id="{933EE42B-BD71-9048-8D1F-F598DC10BEE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2525" y="1023944"/>
            <a:ext cx="1124380" cy="82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456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156922" y="765996"/>
            <a:ext cx="3068329" cy="2600224"/>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所有的数据类型均为偏序集</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（偏序集由有向关系所构成）</a:t>
            </a:r>
            <a:endParaRPr lang="en-US" sz="1799"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586533" y="4075006"/>
            <a:ext cx="4534521" cy="493253"/>
          </a:xfrm>
        </p:spPr>
        <p:txBody>
          <a:bodyPr>
            <a:normAutofit/>
          </a:bodyPr>
          <a:lstStyle/>
          <a:p>
            <a:pPr marL="114251" indent="0" algn="ctr">
              <a:buNone/>
            </a:pPr>
            <a:r>
              <a:rPr lang="en-US" sz="1349" b="1" dirty="0" err="1">
                <a:latin typeface="STXinwei" panose="02010800040101010101" pitchFamily="2" charset="-122"/>
                <a:ea typeface="STXinwei" panose="02010800040101010101" pitchFamily="2" charset="-122"/>
              </a:rPr>
              <a:t>偏序集</a:t>
            </a:r>
            <a:r>
              <a:rPr lang="zh-CN" altLang="en-US"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 Partially Ordered Sets/Lattice(</a:t>
            </a:r>
            <a:r>
              <a:rPr lang="en-US" sz="1349" b="1" dirty="0" err="1">
                <a:latin typeface="STXinwei" panose="02010800040101010101" pitchFamily="2" charset="-122"/>
                <a:ea typeface="STXinwei" panose="02010800040101010101" pitchFamily="2" charset="-122"/>
              </a:rPr>
              <a:t>格</a:t>
            </a:r>
            <a:r>
              <a:rPr lang="en-US" sz="1349"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a:defRPr/>
            </a:pPr>
            <a:fld id="{00000000-1234-1234-1234-123412341234}" type="slidenum">
              <a:rPr lang="en" sz="999">
                <a:solidFill>
                  <a:srgbClr val="595959"/>
                </a:solidFill>
              </a:rPr>
              <a:pPr defTabSz="914012">
                <a:defRPr/>
              </a:pPr>
              <a:t>31</a:t>
            </a:fld>
            <a:endParaRPr lang="en" sz="999" dirty="0">
              <a:solidFill>
                <a:srgbClr val="595959"/>
              </a:solidFil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25181" y="1741629"/>
            <a:ext cx="1670969" cy="21646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6666069" y="4213451"/>
            <a:ext cx="1622560"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Image Source: </a:t>
            </a:r>
            <a:r>
              <a:rPr lang="en-TW" sz="1050" dirty="0">
                <a:latin typeface="STXinwei" panose="02010800040101010101" pitchFamily="2" charset="-122"/>
                <a:ea typeface="STXinwei" panose="02010800040101010101" pitchFamily="2" charset="-122"/>
                <a:hlinkClick r:id="rId3"/>
              </a:rPr>
              <a:t>Wikipedia</a:t>
            </a:r>
            <a:endParaRPr lang="en-TW" sz="1050"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2251" y="3511560"/>
            <a:ext cx="2654934" cy="1126892"/>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6530404" y="3981271"/>
            <a:ext cx="187262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3225252" y="1143642"/>
            <a:ext cx="3094006" cy="2811236"/>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6777175" y="765995"/>
            <a:ext cx="1816523"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通过标示语义的研究</a:t>
            </a:r>
          </a:p>
          <a:p>
            <a:pPr algn="ctr"/>
            <a:r>
              <a:rPr lang="zh-CN" altLang="en-US"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Denotational Semantics</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将计算方法论从</a:t>
            </a:r>
          </a:p>
          <a:p>
            <a:pPr algn="ctr"/>
            <a:r>
              <a:rPr lang="en-TW" sz="105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598312" y="2261320"/>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200" dirty="0">
                <a:solidFill>
                  <a:srgbClr val="0070C0"/>
                </a:solidFill>
                <a:latin typeface="STXinwei" panose="02010800040101010101" pitchFamily="2" charset="-122"/>
                <a:ea typeface="STXinwei" panose="02010800040101010101" pitchFamily="2" charset="-122"/>
                <a:cs typeface="Lato"/>
                <a:sym typeface="Lato"/>
              </a:rPr>
              <a:t>1:</a:t>
            </a:r>
            <a:r>
              <a:rPr lang="zh-CN" altLang="en-US" sz="12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697111" y="4167282"/>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US" sz="12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200" dirty="0">
                <a:solidFill>
                  <a:srgbClr val="FF0000"/>
                </a:solidFill>
                <a:latin typeface="STXinwei" panose="02010800040101010101" pitchFamily="2" charset="-122"/>
                <a:ea typeface="STXinwei" panose="02010800040101010101" pitchFamily="2" charset="-122"/>
                <a:cs typeface="Lato"/>
                <a:sym typeface="Lato"/>
              </a:rPr>
              <a:t>“格”</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415132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3915907" y="2289960"/>
            <a:ext cx="1312287" cy="553884"/>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389" tIns="91389" rIns="91389" bIns="91389" anchor="ctr" anchorCtr="0">
            <a:noAutofit/>
          </a:bodyPr>
          <a:lstStyle/>
          <a:p>
            <a:pPr algn="ctr">
              <a:buClr>
                <a:schemeClr val="dk1"/>
              </a:buClr>
              <a:buSzPts val="1100"/>
            </a:pPr>
            <a:r>
              <a:rPr lang="en-TW" sz="1799" b="1" dirty="0">
                <a:solidFill>
                  <a:schemeClr val="dk1"/>
                </a:solidFill>
                <a:latin typeface="STXinwei" panose="02010800040101010101" pitchFamily="2" charset="-122"/>
                <a:ea typeface="STXinwei" panose="02010800040101010101" pitchFamily="2" charset="-122"/>
                <a:cs typeface="Lato"/>
                <a:sym typeface="Lato"/>
              </a:rPr>
              <a:t>现在</a:t>
            </a:r>
            <a:endParaRPr sz="1050"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312487" y="269832"/>
            <a:ext cx="8517273" cy="380147"/>
          </a:xfrm>
          <a:prstGeom prst="rect">
            <a:avLst/>
          </a:prstGeom>
        </p:spPr>
        <p:txBody>
          <a:bodyPr spcFirstLastPara="1" vert="horz" wrap="square" lIns="91389" tIns="91389" rIns="91389" bIns="91389" rtlCol="0" anchor="t" anchorCtr="0">
            <a:normAutofit fontScale="90000"/>
          </a:bodyPr>
          <a:lstStyle/>
          <a:p>
            <a:pPr algn="ctr"/>
            <a:r>
              <a:rPr lang="en-US" sz="1799" b="1" dirty="0" err="1">
                <a:solidFill>
                  <a:srgbClr val="C00000"/>
                </a:solidFill>
                <a:uFill>
                  <a:noFill/>
                </a:uFill>
                <a:latin typeface="STXinwei" panose="02010800040101010101" pitchFamily="2" charset="-122"/>
                <a:ea typeface="STXinwei" panose="02010800040101010101" pitchFamily="2" charset="-122"/>
              </a:rPr>
              <a:t>以光速为限</a:t>
            </a:r>
            <a:r>
              <a:rPr lang="en" sz="1799" b="1" dirty="0" err="1">
                <a:solidFill>
                  <a:srgbClr val="C00000"/>
                </a:solidFill>
                <a:uFill>
                  <a:noFill/>
                </a:uFill>
                <a:latin typeface="STXinwei" panose="02010800040101010101" pitchFamily="2" charset="-122"/>
                <a:ea typeface="STXinwei" panose="02010800040101010101" pitchFamily="2" charset="-122"/>
              </a:rPr>
              <a:t>的决策影响力空间</a:t>
            </a:r>
            <a:endParaRPr sz="1799"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4082669" y="1133638"/>
            <a:ext cx="978660" cy="388474"/>
          </a:xfrm>
          <a:prstGeom prst="rect">
            <a:avLst/>
          </a:prstGeom>
          <a:noFill/>
          <a:ln>
            <a:noFill/>
          </a:ln>
        </p:spPr>
        <p:txBody>
          <a:bodyPr spcFirstLastPara="1" wrap="square" lIns="91389" tIns="91389" rIns="91389" bIns="91389" anchor="ctr" anchorCtr="0">
            <a:noAutofit/>
          </a:bodyPr>
          <a:lstStyle/>
          <a:p>
            <a:pPr algn="ctr"/>
            <a:r>
              <a:rPr lang="en-US" sz="1799" b="1" dirty="0" err="1">
                <a:solidFill>
                  <a:srgbClr val="0070C0"/>
                </a:solidFill>
                <a:latin typeface="STXinwei" panose="02010800040101010101" pitchFamily="2" charset="-122"/>
                <a:ea typeface="STXinwei" panose="02010800040101010101" pitchFamily="2" charset="-122"/>
                <a:cs typeface="Lato"/>
                <a:sym typeface="Lato"/>
              </a:rPr>
              <a:t>未来</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3915808" y="3653763"/>
            <a:ext cx="1312287" cy="281590"/>
          </a:xfrm>
          <a:prstGeom prst="rect">
            <a:avLst/>
          </a:prstGeom>
          <a:noFill/>
          <a:ln>
            <a:noFill/>
          </a:ln>
        </p:spPr>
        <p:txBody>
          <a:bodyPr spcFirstLastPara="1" wrap="square" lIns="91389" tIns="91389" rIns="91389" bIns="91389" anchor="ctr" anchorCtr="0">
            <a:noAutofit/>
          </a:bodyPr>
          <a:lstStyle/>
          <a:p>
            <a:pPr algn="ctr"/>
            <a:r>
              <a:rPr lang="en" sz="1799" b="1" dirty="0" err="1">
                <a:solidFill>
                  <a:srgbClr val="FF0000"/>
                </a:solidFill>
                <a:latin typeface="STXinwei" panose="02010800040101010101" pitchFamily="2" charset="-122"/>
                <a:ea typeface="STXinwei" panose="02010800040101010101" pitchFamily="2" charset="-122"/>
                <a:cs typeface="Lato"/>
                <a:sym typeface="Lato"/>
              </a:rPr>
              <a:t>过去</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5228194" y="835129"/>
            <a:ext cx="31991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716707" y="835129"/>
            <a:ext cx="31992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655856" y="2566902"/>
            <a:ext cx="3260051" cy="1993192"/>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5228194" y="2566902"/>
            <a:ext cx="3228264" cy="1993192"/>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929022" y="2257715"/>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579509" y="4690673"/>
            <a:ext cx="7984981" cy="31188"/>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3219734" y="4676874"/>
            <a:ext cx="2702778" cy="461434"/>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空间轴</a:t>
            </a:r>
            <a:r>
              <a:rPr lang="zh-CN" altLang="en-US" sz="1799" dirty="0">
                <a:latin typeface="STXinwei" panose="02010800040101010101" pitchFamily="2" charset="-122"/>
                <a:ea typeface="STXinwei" panose="02010800040101010101" pitchFamily="2" charset="-122"/>
                <a:cs typeface="Lato"/>
                <a:sym typeface="Lato"/>
              </a:rPr>
              <a:t> </a:t>
            </a:r>
            <a:r>
              <a:rPr lang="en-US" altLang="zh-CN" sz="1799" dirty="0">
                <a:latin typeface="STXinwei" panose="02010800040101010101" pitchFamily="2" charset="-122"/>
                <a:ea typeface="STXinwei" panose="02010800040101010101" pitchFamily="2" charset="-122"/>
                <a:cs typeface="Lato"/>
                <a:sym typeface="Lato"/>
              </a:rPr>
              <a:t>/</a:t>
            </a:r>
            <a:r>
              <a:rPr lang="zh-CN" altLang="en-US" sz="1799" dirty="0">
                <a:latin typeface="STXinwei" panose="02010800040101010101" pitchFamily="2" charset="-122"/>
                <a:ea typeface="STXinwei" panose="02010800040101010101" pitchFamily="2" charset="-122"/>
                <a:cs typeface="Lato"/>
                <a:sym typeface="Lato"/>
              </a:rPr>
              <a:t>方位命名空间</a:t>
            </a:r>
            <a:endParaRPr sz="1799"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267943" y="1466938"/>
            <a:ext cx="1700436" cy="1801549"/>
          </a:xfrm>
          <a:prstGeom prst="rect">
            <a:avLst/>
          </a:prstGeom>
          <a:noFill/>
          <a:ln>
            <a:noFill/>
          </a:ln>
        </p:spPr>
      </p:pic>
      <p:sp>
        <p:nvSpPr>
          <p:cNvPr id="214" name="Google Shape;214;p34"/>
          <p:cNvSpPr txBox="1"/>
          <p:nvPr/>
        </p:nvSpPr>
        <p:spPr>
          <a:xfrm>
            <a:off x="7099459" y="3292024"/>
            <a:ext cx="2037404" cy="553895"/>
          </a:xfrm>
          <a:prstGeom prst="rect">
            <a:avLst/>
          </a:prstGeom>
          <a:noFill/>
          <a:ln>
            <a:noFill/>
          </a:ln>
        </p:spPr>
        <p:txBody>
          <a:bodyPr spcFirstLastPara="1" wrap="square" lIns="91389" tIns="91389" rIns="91389" bIns="91389" anchor="t" anchorCtr="0">
            <a:spAutoFit/>
          </a:bodyPr>
          <a:lstStyle/>
          <a:p>
            <a:pPr algn="ctr"/>
            <a:r>
              <a:rPr lang="en" sz="1200" dirty="0">
                <a:latin typeface="STXinwei" panose="02010800040101010101" pitchFamily="2" charset="-122"/>
                <a:ea typeface="STXinwei" panose="02010800040101010101" pitchFamily="2" charset="-122"/>
                <a:cs typeface="Lato"/>
                <a:sym typeface="Lato"/>
              </a:rPr>
              <a:t>Image Source: </a:t>
            </a:r>
          </a:p>
          <a:p>
            <a:pPr algn="ctr"/>
            <a:r>
              <a:rPr lang="en" sz="12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2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2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2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2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706" y="1230096"/>
            <a:ext cx="529562" cy="529562"/>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5686521" y="2266489"/>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90230" y="1856248"/>
            <a:ext cx="391016" cy="2953270"/>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时</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间</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轴</a:t>
            </a:r>
            <a:endParaRPr lang="en" sz="1799" dirty="0">
              <a:latin typeface="STXinwei" panose="02010800040101010101" pitchFamily="2" charset="-122"/>
              <a:ea typeface="STXinwei" panose="02010800040101010101" pitchFamily="2" charset="-122"/>
              <a:cs typeface="Lato"/>
              <a:sym typeface="Lato"/>
            </a:endParaRPr>
          </a:p>
          <a:p>
            <a:pPr algn="ctr"/>
            <a:r>
              <a:rPr lang="en-US" altLang="zh-CN" sz="1799" dirty="0">
                <a:latin typeface="STXinwei" panose="02010800040101010101" pitchFamily="2" charset="-122"/>
                <a:ea typeface="STXinwei" panose="02010800040101010101" pitchFamily="2" charset="-122"/>
                <a:cs typeface="Lato"/>
                <a:sym typeface="Lato"/>
              </a:rPr>
              <a:t>/</a:t>
            </a:r>
          </a:p>
          <a:p>
            <a:pPr algn="ctr"/>
            <a:r>
              <a:rPr lang="zh-CN" altLang="en-US" sz="1799" dirty="0">
                <a:latin typeface="STXinwei" panose="02010800040101010101" pitchFamily="2" charset="-122"/>
                <a:ea typeface="STXinwei" panose="02010800040101010101" pitchFamily="2" charset="-122"/>
                <a:cs typeface="Lato"/>
                <a:sym typeface="Lato"/>
              </a:rPr>
              <a:t>时序命名空间</a:t>
            </a:r>
            <a:endParaRPr sz="1799"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579509" y="538933"/>
            <a:ext cx="0" cy="4151740"/>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470506" y="1442167"/>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5460205" y="1416466"/>
            <a:ext cx="218358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1613119" y="3362270"/>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5346464" y="3378883"/>
            <a:ext cx="2189967"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3658393" y="3859847"/>
            <a:ext cx="1825461"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3854253" y="669917"/>
            <a:ext cx="1433740"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0070C0"/>
                </a:solidFill>
                <a:latin typeface="STXinwei" panose="02010800040101010101" pitchFamily="2" charset="-122"/>
                <a:ea typeface="STXinwei" panose="02010800040101010101" pitchFamily="2" charset="-122"/>
                <a:cs typeface="Lato"/>
                <a:sym typeface="Lato"/>
              </a:rPr>
              <a:t>影响力空间</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164676" y="2843844"/>
            <a:ext cx="882542" cy="801883"/>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164677" y="1534210"/>
            <a:ext cx="854039" cy="775985"/>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系统建模的有效性</a:t>
            </a:r>
            <a:endParaRPr sz="17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164928" y="2365514"/>
            <a:ext cx="1120763" cy="1120763"/>
          </a:xfrm>
          <a:prstGeom prst="rect">
            <a:avLst/>
          </a:prstGeom>
          <a:noFill/>
          <a:ln>
            <a:noFill/>
          </a:ln>
        </p:spPr>
      </p:pic>
      <p:sp>
        <p:nvSpPr>
          <p:cNvPr id="156" name="Google Shape;156;p31"/>
          <p:cNvSpPr txBox="1"/>
          <p:nvPr/>
        </p:nvSpPr>
        <p:spPr>
          <a:xfrm>
            <a:off x="752039" y="763006"/>
            <a:ext cx="1946540"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399" b="1">
              <a:solidFill>
                <a:srgbClr val="0B5394"/>
              </a:solidFill>
              <a:latin typeface="Lato"/>
              <a:ea typeface="Lato"/>
              <a:cs typeface="Lato"/>
              <a:sym typeface="Lato"/>
            </a:endParaRPr>
          </a:p>
        </p:txBody>
      </p:sp>
      <p:sp>
        <p:nvSpPr>
          <p:cNvPr id="157" name="Google Shape;157;p31"/>
          <p:cNvSpPr txBox="1"/>
          <p:nvPr/>
        </p:nvSpPr>
        <p:spPr>
          <a:xfrm>
            <a:off x="3779507" y="763006"/>
            <a:ext cx="152940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399" b="1">
              <a:solidFill>
                <a:srgbClr val="1C4587"/>
              </a:solidFill>
              <a:latin typeface="Lato"/>
              <a:ea typeface="Lato"/>
              <a:cs typeface="Lato"/>
              <a:sym typeface="Lato"/>
            </a:endParaRPr>
          </a:p>
        </p:txBody>
      </p:sp>
      <p:sp>
        <p:nvSpPr>
          <p:cNvPr id="158" name="Google Shape;158;p31"/>
          <p:cNvSpPr txBox="1"/>
          <p:nvPr/>
        </p:nvSpPr>
        <p:spPr>
          <a:xfrm>
            <a:off x="6478953" y="763006"/>
            <a:ext cx="188716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399" b="1">
              <a:solidFill>
                <a:srgbClr val="1C4587"/>
              </a:solidFill>
              <a:latin typeface="Lato"/>
              <a:ea typeface="Lato"/>
              <a:cs typeface="Lato"/>
              <a:sym typeface="Lato"/>
            </a:endParaRPr>
          </a:p>
        </p:txBody>
      </p:sp>
      <p:cxnSp>
        <p:nvCxnSpPr>
          <p:cNvPr id="159" name="Google Shape;159;p31"/>
          <p:cNvCxnSpPr/>
          <p:nvPr/>
        </p:nvCxnSpPr>
        <p:spPr>
          <a:xfrm>
            <a:off x="3174469" y="1703427"/>
            <a:ext cx="10796" cy="1735722"/>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78953" y="2325105"/>
            <a:ext cx="1887163" cy="1356239"/>
          </a:xfrm>
          <a:prstGeom prst="rect">
            <a:avLst/>
          </a:prstGeom>
          <a:noFill/>
          <a:ln>
            <a:noFill/>
          </a:ln>
        </p:spPr>
      </p:pic>
      <p:pic>
        <p:nvPicPr>
          <p:cNvPr id="161" name="Google Shape;161;p31"/>
          <p:cNvPicPr preferRelativeResize="0"/>
          <p:nvPr/>
        </p:nvPicPr>
        <p:blipFill>
          <a:blip r:embed="rId8">
            <a:alphaModFix/>
          </a:blip>
          <a:stretch>
            <a:fillRect/>
          </a:stretch>
        </p:blipFill>
        <p:spPr>
          <a:xfrm>
            <a:off x="3381963" y="2292434"/>
            <a:ext cx="2324472" cy="1355945"/>
          </a:xfrm>
          <a:prstGeom prst="rect">
            <a:avLst/>
          </a:prstGeom>
          <a:noFill/>
          <a:ln>
            <a:noFill/>
          </a:ln>
        </p:spPr>
      </p:pic>
      <p:cxnSp>
        <p:nvCxnSpPr>
          <p:cNvPr id="162" name="Google Shape;162;p31"/>
          <p:cNvCxnSpPr/>
          <p:nvPr/>
        </p:nvCxnSpPr>
        <p:spPr>
          <a:xfrm>
            <a:off x="5903127" y="1672076"/>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836198" y="1209819"/>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可靠性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3705833" y="1219271"/>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精确性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6584171" y="1221052"/>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zh-CN" altLang="en-TW" sz="2399" dirty="0">
                <a:latin typeface="STXinwei" panose="02010800040101010101" pitchFamily="2" charset="-122"/>
                <a:ea typeface="STXinwei" panose="02010800040101010101" pitchFamily="2" charset="-122"/>
              </a:rPr>
              <a:t>可</a:t>
            </a:r>
            <a:r>
              <a:rPr lang="zh-CN" altLang="en-US" sz="2399" dirty="0">
                <a:latin typeface="STXinwei" panose="02010800040101010101" pitchFamily="2" charset="-122"/>
                <a:ea typeface="STXinwei" panose="02010800040101010101" pitchFamily="2" charset="-122"/>
              </a:rPr>
              <a:t>终止）</a:t>
            </a:r>
            <a:endParaRPr lang="en-TW" sz="23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3030208" y="3763085"/>
            <a:ext cx="3080409" cy="738664"/>
          </a:xfrm>
          <a:prstGeom prst="rect">
            <a:avLst/>
          </a:prstGeom>
          <a:noFill/>
        </p:spPr>
        <p:txBody>
          <a:bodyPr wrap="square" rtlCol="0">
            <a:spAutoFit/>
          </a:bodyPr>
          <a:lstStyle/>
          <a:p>
            <a:pPr lvl="1" algn="ctr"/>
            <a:r>
              <a:rPr lang="zh-CN" altLang="en-US" sz="1050" dirty="0">
                <a:latin typeface="STXinwei" panose="02010800040101010101" pitchFamily="2" charset="-122"/>
                <a:ea typeface="STXinwei" panose="02010800040101010101" pitchFamily="2" charset="-122"/>
              </a:rPr>
              <a:t>标示语义</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命名空间</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的精确程度</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可根据应用场景的需求，</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即时地调用可供决策的</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6320309" y="4090475"/>
            <a:ext cx="2204451" cy="415498"/>
          </a:xfrm>
          <a:prstGeom prst="rect">
            <a:avLst/>
          </a:prstGeom>
          <a:noFill/>
        </p:spPr>
        <p:txBody>
          <a:bodyPr wrap="none" rtlCol="0">
            <a:spAutoFit/>
          </a:bodyPr>
          <a:lstStyle/>
          <a:p>
            <a:pPr lvl="1" algn="ctr"/>
            <a:r>
              <a:rPr lang="zh-CN" altLang="en-US" sz="1050" dirty="0">
                <a:latin typeface="STXinwei" panose="02010800040101010101" pitchFamily="2" charset="-122"/>
                <a:ea typeface="STXinwei" panose="02010800040101010101" pitchFamily="2" charset="-122"/>
              </a:rPr>
              <a:t>在有限的时间与计算资源内</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825065" y="3879778"/>
            <a:ext cx="1800493"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满足所有系统应用场景中的</a:t>
            </a:r>
          </a:p>
          <a:p>
            <a:pPr algn="ct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假设</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与</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断言</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Assumptions/Assertions</a:t>
            </a:r>
          </a:p>
        </p:txBody>
      </p:sp>
      <p:sp>
        <p:nvSpPr>
          <p:cNvPr id="2" name="TextBox 1">
            <a:extLst>
              <a:ext uri="{FF2B5EF4-FFF2-40B4-BE49-F238E27FC236}">
                <a16:creationId xmlns:a16="http://schemas.microsoft.com/office/drawing/2014/main" id="{5892FAAF-8BA2-AF41-9406-6BD4916FA8DA}"/>
              </a:ext>
            </a:extLst>
          </p:cNvPr>
          <p:cNvSpPr txBox="1"/>
          <p:nvPr/>
        </p:nvSpPr>
        <p:spPr>
          <a:xfrm>
            <a:off x="596354" y="1810242"/>
            <a:ext cx="2486578" cy="415498"/>
          </a:xfrm>
          <a:prstGeom prst="rect">
            <a:avLst/>
          </a:prstGeom>
          <a:noFill/>
        </p:spPr>
        <p:txBody>
          <a:bodyPr wrap="none" rtlCol="0">
            <a:spAutoFit/>
          </a:bodyPr>
          <a:lstStyle/>
          <a:p>
            <a:r>
              <a:rPr lang="en-US" sz="1050" dirty="0"/>
              <a:t>Soundness: All provable truth are true;</a:t>
            </a:r>
          </a:p>
          <a:p>
            <a:r>
              <a:rPr lang="en-US" sz="105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6110616" y="1810242"/>
            <a:ext cx="3565400" cy="415498"/>
          </a:xfrm>
          <a:prstGeom prst="rect">
            <a:avLst/>
          </a:prstGeom>
          <a:noFill/>
        </p:spPr>
        <p:txBody>
          <a:bodyPr wrap="none" rtlCol="0">
            <a:spAutoFit/>
          </a:bodyPr>
          <a:lstStyle/>
          <a:p>
            <a:r>
              <a:rPr lang="en-US" sz="1050" dirty="0"/>
              <a:t>Terminable: The program of interest eventually stops;</a:t>
            </a:r>
          </a:p>
          <a:p>
            <a:r>
              <a:rPr lang="en-US" sz="105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3179867" y="1897507"/>
            <a:ext cx="3175869" cy="253916"/>
          </a:xfrm>
          <a:prstGeom prst="rect">
            <a:avLst/>
          </a:prstGeom>
          <a:noFill/>
        </p:spPr>
        <p:txBody>
          <a:bodyPr wrap="none" rtlCol="0">
            <a:spAutoFit/>
          </a:bodyPr>
          <a:lstStyle/>
          <a:p>
            <a:r>
              <a:rPr lang="en-US" sz="105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934267" y="291256"/>
            <a:ext cx="7051715" cy="349579"/>
          </a:xfrm>
        </p:spPr>
        <p:txBody>
          <a:bodyPr>
            <a:normAutofit fontScale="90000"/>
          </a:bodyPr>
          <a:lstStyle/>
          <a:p>
            <a:pPr defTabSz="685475">
              <a:buSzPts val="2800"/>
              <a:defRPr/>
            </a:pPr>
            <a:r>
              <a:rPr lang="zh-TW" altLang="en-US" sz="1799"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1799"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6957282" y="4740775"/>
            <a:ext cx="2057400" cy="273737"/>
          </a:xfrm>
        </p:spPr>
        <p:txBody>
          <a:bodyPr/>
          <a:lstStyle/>
          <a:p>
            <a:pPr defTabSz="914012">
              <a:defRPr/>
            </a:pPr>
            <a:fld id="{00000000-1234-1234-1234-123412341234}" type="slidenum">
              <a:rPr lang="en" sz="999">
                <a:solidFill>
                  <a:srgbClr val="000000"/>
                </a:solidFill>
              </a:rPr>
              <a:pPr defTabSz="914012">
                <a:defRPr/>
              </a:pPr>
              <a:t>34</a:t>
            </a:fld>
            <a:endParaRPr lang="en" sz="999" dirty="0">
              <a:solidFill>
                <a:srgbClr val="000000"/>
              </a:solidFil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9285" y="1624618"/>
            <a:ext cx="2485431" cy="3116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441" y="2250494"/>
            <a:ext cx="2567781" cy="191596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470539" y="1251002"/>
            <a:ext cx="2460558" cy="1015663"/>
          </a:xfrm>
          <a:prstGeom prst="rect">
            <a:avLst/>
          </a:prstGeom>
          <a:noFill/>
        </p:spPr>
        <p:txBody>
          <a:bodyPr wrap="square" rtlCol="0">
            <a:spAutoFit/>
          </a:bodyPr>
          <a:lstStyle/>
          <a:p>
            <a:pPr algn="ctr"/>
            <a:r>
              <a:rPr lang="en-TW" sz="1200" dirty="0">
                <a:latin typeface="STXinwei" panose="02010800040101010101" pitchFamily="2" charset="-122"/>
                <a:ea typeface="STXinwei" panose="02010800040101010101" pitchFamily="2" charset="-122"/>
              </a:rPr>
              <a:t>运用偏序集代数方法奠定</a:t>
            </a:r>
          </a:p>
          <a:p>
            <a:pPr algn="ctr"/>
            <a:r>
              <a:rPr lang="en-TW" sz="1200" dirty="0">
                <a:latin typeface="STXinwei" panose="02010800040101010101" pitchFamily="2" charset="-122"/>
                <a:ea typeface="STXinwei" panose="02010800040101010101" pitchFamily="2" charset="-122"/>
              </a:rPr>
              <a:t>研究分布与并发系统</a:t>
            </a:r>
          </a:p>
          <a:p>
            <a:pPr algn="ctr"/>
            <a:r>
              <a:rPr lang="en-TW" sz="1200" dirty="0">
                <a:latin typeface="STXinwei" panose="02010800040101010101" pitchFamily="2" charset="-122"/>
                <a:ea typeface="STXinwei" panose="02010800040101010101" pitchFamily="2" charset="-122"/>
              </a:rPr>
              <a:t>同时也是TLA+</a:t>
            </a:r>
            <a:r>
              <a:rPr lang="zh-CN" altLang="en-US" sz="1200" dirty="0">
                <a:latin typeface="STXinwei" panose="02010800040101010101" pitchFamily="2" charset="-122"/>
                <a:ea typeface="STXinwei" panose="02010800040101010101" pitchFamily="2" charset="-122"/>
              </a:rPr>
              <a:t> 时序逻辑形式化模型检验工具的开发者</a:t>
            </a:r>
            <a:endParaRPr lang="en-TW" sz="1200" dirty="0">
              <a:latin typeface="STXinwei" panose="02010800040101010101" pitchFamily="2" charset="-122"/>
              <a:ea typeface="STXinwei" panose="02010800040101010101" pitchFamily="2" charset="-122"/>
            </a:endParaRPr>
          </a:p>
          <a:p>
            <a:pPr algn="ctr"/>
            <a:r>
              <a:rPr lang="en-TW" sz="1200" dirty="0">
                <a:latin typeface="STXinwei" panose="02010800040101010101" pitchFamily="2" charset="-122"/>
                <a:ea typeface="STXinwei" panose="02010800040101010101" pitchFamily="2" charset="-122"/>
              </a:rPr>
              <a:t>的原创者</a:t>
            </a: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6164956" y="1600002"/>
            <a:ext cx="2643389" cy="3165386"/>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6375259" y="4765388"/>
            <a:ext cx="2401619" cy="196208"/>
          </a:xfrm>
          <a:prstGeom prst="rect">
            <a:avLst/>
          </a:prstGeom>
          <a:noFill/>
        </p:spPr>
        <p:txBody>
          <a:bodyPr wrap="none" rtlCol="0">
            <a:spAutoFit/>
          </a:bodyPr>
          <a:lstStyle/>
          <a:p>
            <a:pPr algn="ctr"/>
            <a:r>
              <a:rPr lang="en-US" sz="675" dirty="0">
                <a:hlinkClick r:id="rId5"/>
              </a:rPr>
              <a:t>https://</a:t>
            </a:r>
            <a:r>
              <a:rPr lang="en-US" sz="675" dirty="0" err="1">
                <a:hlinkClick r:id="rId5"/>
              </a:rPr>
              <a:t>lamport.azurewebsites.net</a:t>
            </a:r>
            <a:r>
              <a:rPr lang="en-US" sz="675" dirty="0">
                <a:hlinkClick r:id="rId5"/>
              </a:rPr>
              <a:t>/</a:t>
            </a:r>
            <a:r>
              <a:rPr lang="en-US" sz="675" dirty="0" err="1">
                <a:hlinkClick r:id="rId5"/>
              </a:rPr>
              <a:t>tla</a:t>
            </a:r>
            <a:r>
              <a:rPr lang="en-US" sz="675" dirty="0">
                <a:hlinkClick r:id="rId5"/>
              </a:rPr>
              <a:t>/amazon-</a:t>
            </a:r>
            <a:r>
              <a:rPr lang="en-US" sz="675" dirty="0" err="1">
                <a:hlinkClick r:id="rId5"/>
              </a:rPr>
              <a:t>excerpt.html</a:t>
            </a:r>
            <a:endParaRPr lang="en-TW" sz="675"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263565" y="4307038"/>
            <a:ext cx="2667532" cy="253916"/>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Leslie Lamport</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3423051" y="2571750"/>
            <a:ext cx="2249952" cy="848941"/>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18957" y="2761513"/>
            <a:ext cx="854046" cy="1373986"/>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4662505" y="3224211"/>
            <a:ext cx="1255379"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FF0000"/>
                </a:solidFill>
                <a:latin typeface="STXinwei" panose="02010800040101010101" pitchFamily="2" charset="-122"/>
                <a:ea typeface="STXinwei" panose="02010800040101010101" pitchFamily="2" charset="-122"/>
                <a:cs typeface="Lato"/>
                <a:sym typeface="Lato"/>
              </a:rPr>
              <a:t>偏序集</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2627" y="2425795"/>
            <a:ext cx="854046" cy="1373986"/>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0136" y="2430252"/>
            <a:ext cx="854046" cy="1373986"/>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611530" y="225482"/>
            <a:ext cx="5697185" cy="346114"/>
          </a:xfrm>
        </p:spPr>
        <p:txBody>
          <a:bodyPr>
            <a:normAutofit fontScale="90000"/>
          </a:bodyPr>
          <a:lstStyle/>
          <a:p>
            <a:r>
              <a:rPr lang="zh-TW" altLang="en-US" sz="1799" dirty="0">
                <a:solidFill>
                  <a:srgbClr val="C00000"/>
                </a:solidFill>
                <a:latin typeface="STXinwei" panose="02010800040101010101" pitchFamily="2" charset="-122"/>
                <a:ea typeface="STXinwei" panose="02010800040101010101" pitchFamily="2" charset="-122"/>
              </a:rPr>
              <a:t>辩证</a:t>
            </a:r>
            <a:r>
              <a:rPr lang="zh-TW" altLang="en-TW" sz="1799" dirty="0">
                <a:solidFill>
                  <a:srgbClr val="C00000"/>
                </a:solidFill>
                <a:latin typeface="STXinwei" panose="02010800040101010101" pitchFamily="2" charset="-122"/>
                <a:ea typeface="STXinwei" panose="02010800040101010101" pitchFamily="2" charset="-122"/>
              </a:rPr>
              <a:t>系统</a:t>
            </a:r>
            <a:r>
              <a:rPr lang="zh-TW" altLang="en-US" sz="1799" dirty="0">
                <a:solidFill>
                  <a:srgbClr val="C00000"/>
                </a:solidFill>
                <a:latin typeface="STXinwei" panose="02010800040101010101" pitchFamily="2" charset="-122"/>
                <a:ea typeface="STXinwei" panose="02010800040101010101" pitchFamily="2" charset="-122"/>
              </a:rPr>
              <a:t>正确性的形式化表述</a:t>
            </a:r>
            <a:endParaRPr lang="en-TW" sz="1799"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714112" y="1959976"/>
            <a:ext cx="2514948" cy="2379493"/>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799" dirty="0">
                <a:solidFill>
                  <a:srgbClr val="FFFFFF"/>
                </a:solidFill>
                <a:latin typeface="STXinwei" panose="02010800040101010101" pitchFamily="2" charset="-122"/>
                <a:ea typeface="STXinwei" panose="02010800040101010101" pitchFamily="2" charset="-122"/>
              </a:rPr>
              <a:t>安全</a:t>
            </a:r>
          </a:p>
          <a:p>
            <a:pPr algn="ctr" defTabSz="914012">
              <a:defRPr/>
            </a:pPr>
            <a:r>
              <a:rPr lang="en-TW" sz="1799" dirty="0">
                <a:solidFill>
                  <a:srgbClr val="FFFFFF"/>
                </a:solidFill>
                <a:latin typeface="STXinwei" panose="02010800040101010101" pitchFamily="2" charset="-122"/>
                <a:ea typeface="STXinwei" panose="02010800040101010101" pitchFamily="2" charset="-122"/>
              </a:rPr>
              <a:t>Safety</a:t>
            </a:r>
          </a:p>
          <a:p>
            <a:pPr algn="ctr" defTabSz="914012">
              <a:defRPr/>
            </a:pPr>
            <a:endParaRPr lang="en-TW" sz="1799" dirty="0">
              <a:solidFill>
                <a:srgbClr val="FFFFFF"/>
              </a:solidFill>
              <a:latin typeface="STXinwei" panose="02010800040101010101" pitchFamily="2" charset="-122"/>
              <a:ea typeface="STXinwei" panose="02010800040101010101" pitchFamily="2" charset="-122"/>
            </a:endParaRPr>
          </a:p>
          <a:p>
            <a:pPr algn="ctr" defTabSz="914012">
              <a:defRPr/>
            </a:pPr>
            <a:r>
              <a:rPr lang="zh-CN" altLang="en-US" sz="1799" dirty="0">
                <a:solidFill>
                  <a:srgbClr val="FFFFFF"/>
                </a:solidFill>
                <a:latin typeface="STXinwei" panose="02010800040101010101" pitchFamily="2" charset="-122"/>
                <a:ea typeface="STXinwei" panose="02010800040101010101" pitchFamily="2" charset="-122"/>
              </a:rPr>
              <a:t>（</a:t>
            </a:r>
            <a:r>
              <a:rPr lang="en-TW" sz="1799" dirty="0">
                <a:solidFill>
                  <a:srgbClr val="FFFFFF"/>
                </a:solidFill>
                <a:latin typeface="STXinwei" panose="02010800040101010101" pitchFamily="2" charset="-122"/>
                <a:ea typeface="STXinwei" panose="02010800040101010101" pitchFamily="2" charset="-122"/>
              </a:rPr>
              <a:t>避免坏事发生</a:t>
            </a:r>
            <a:r>
              <a:rPr lang="zh-CN" altLang="en-US" sz="1799" dirty="0">
                <a:solidFill>
                  <a:srgbClr val="FFFFFF"/>
                </a:solidFill>
                <a:latin typeface="STXinwei" panose="02010800040101010101" pitchFamily="2" charset="-122"/>
                <a:ea typeface="STXinwei" panose="02010800040101010101" pitchFamily="2" charset="-122"/>
              </a:rPr>
              <a:t>）</a:t>
            </a:r>
            <a:endParaRPr lang="en-TW" sz="1799" dirty="0">
              <a:solidFill>
                <a:srgbClr val="FFFFFF"/>
              </a:solidFill>
              <a:latin typeface="STXinwei" panose="02010800040101010101" pitchFamily="2" charset="-122"/>
              <a:ea typeface="STXinwei" panose="02010800040101010101" pitchFamily="2" charset="-122"/>
            </a:endParaRPr>
          </a:p>
        </p:txBody>
      </p:sp>
      <p:sp>
        <p:nvSpPr>
          <p:cNvPr id="9" name="Oval 8">
            <a:extLst>
              <a:ext uri="{FF2B5EF4-FFF2-40B4-BE49-F238E27FC236}">
                <a16:creationId xmlns:a16="http://schemas.microsoft.com/office/drawing/2014/main" id="{D4083B31-36D6-7342-9CAA-B1E67FBD64EA}"/>
              </a:ext>
            </a:extLst>
          </p:cNvPr>
          <p:cNvSpPr/>
          <p:nvPr/>
        </p:nvSpPr>
        <p:spPr>
          <a:xfrm>
            <a:off x="2646278" y="1959976"/>
            <a:ext cx="2472011" cy="2379492"/>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499" dirty="0">
                <a:solidFill>
                  <a:srgbClr val="000000"/>
                </a:solidFill>
                <a:latin typeface="STXinwei" panose="02010800040101010101" pitchFamily="2" charset="-122"/>
                <a:ea typeface="STXinwei" panose="02010800040101010101" pitchFamily="2" charset="-122"/>
              </a:rPr>
              <a:t>活性</a:t>
            </a:r>
          </a:p>
          <a:p>
            <a:pPr algn="ctr" defTabSz="914012">
              <a:defRPr/>
            </a:pPr>
            <a:r>
              <a:rPr lang="en-TW" sz="1499" dirty="0">
                <a:solidFill>
                  <a:srgbClr val="000000"/>
                </a:solidFill>
                <a:latin typeface="STXinwei" panose="02010800040101010101" pitchFamily="2" charset="-122"/>
                <a:ea typeface="STXinwei" panose="02010800040101010101" pitchFamily="2" charset="-122"/>
              </a:rPr>
              <a:t>Liveness</a:t>
            </a:r>
          </a:p>
          <a:p>
            <a:pPr algn="ctr" defTabSz="914012">
              <a:defRPr/>
            </a:pPr>
            <a:endParaRPr lang="en-TW" sz="1499" dirty="0">
              <a:solidFill>
                <a:srgbClr val="000000"/>
              </a:solidFill>
              <a:latin typeface="STXinwei" panose="02010800040101010101" pitchFamily="2" charset="-122"/>
              <a:ea typeface="STXinwei" panose="02010800040101010101" pitchFamily="2" charset="-122"/>
            </a:endParaRPr>
          </a:p>
          <a:p>
            <a:pPr algn="ctr" defTabSz="914012">
              <a:defRPr/>
            </a:pPr>
            <a:r>
              <a:rPr lang="zh-CN" altLang="en-US" sz="1499" dirty="0">
                <a:solidFill>
                  <a:srgbClr val="000000"/>
                </a:solidFill>
                <a:latin typeface="STXinwei" panose="02010800040101010101" pitchFamily="2" charset="-122"/>
                <a:ea typeface="STXinwei" panose="02010800040101010101" pitchFamily="2" charset="-122"/>
              </a:rPr>
              <a:t>（</a:t>
            </a:r>
            <a:r>
              <a:rPr lang="en-TW" sz="1499" dirty="0">
                <a:solidFill>
                  <a:srgbClr val="000000"/>
                </a:solidFill>
                <a:latin typeface="STXinwei" panose="02010800040101010101" pitchFamily="2" charset="-122"/>
                <a:ea typeface="STXinwei" panose="02010800040101010101" pitchFamily="2" charset="-122"/>
              </a:rPr>
              <a:t>保证好事发生</a:t>
            </a:r>
            <a:r>
              <a:rPr lang="zh-CN" altLang="en-US" sz="1499" dirty="0">
                <a:solidFill>
                  <a:srgbClr val="000000"/>
                </a:solidFill>
                <a:latin typeface="STXinwei" panose="02010800040101010101" pitchFamily="2" charset="-122"/>
                <a:ea typeface="STXinwei" panose="02010800040101010101" pitchFamily="2" charset="-122"/>
              </a:rPr>
              <a:t>）</a:t>
            </a:r>
            <a:endParaRPr lang="en-TW" sz="1499" dirty="0">
              <a:solidFill>
                <a:srgbClr val="0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914012">
              <a:defRPr/>
            </a:pPr>
            <a:fld id="{00000000-1234-1234-1234-123412341234}" type="slidenum">
              <a:rPr lang="en" sz="999">
                <a:solidFill>
                  <a:srgbClr val="000000"/>
                </a:solidFill>
              </a:rPr>
              <a:pPr defTabSz="914012">
                <a:defRPr/>
              </a:pPr>
              <a:t>35</a:t>
            </a:fld>
            <a:endParaRPr lang="en" sz="999" dirty="0">
              <a:solidFill>
                <a:srgbClr val="000000"/>
              </a:solidFil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2629132" y="2483743"/>
            <a:ext cx="646331" cy="1200072"/>
          </a:xfrm>
          <a:prstGeom prst="rect">
            <a:avLst/>
          </a:prstGeom>
          <a:noFill/>
        </p:spPr>
        <p:txBody>
          <a:bodyPr wrap="none" rtlCol="0">
            <a:spAutoFit/>
          </a:bodyPr>
          <a:lstStyle/>
          <a:p>
            <a:r>
              <a:rPr lang="en-TW" sz="3599"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3599"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120653" y="1493826"/>
            <a:ext cx="2678938"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正确系统</a:t>
            </a:r>
            <a:r>
              <a:rPr lang="zh-CN" altLang="en-US" sz="1799" dirty="0">
                <a:latin typeface="STXinwei" panose="02010800040101010101" pitchFamily="2" charset="-122"/>
                <a:ea typeface="STXinwei" panose="02010800040101010101" pitchFamily="2" charset="-122"/>
              </a:rPr>
              <a:t> </a:t>
            </a:r>
            <a:r>
              <a:rPr lang="en-US" altLang="zh-CN" sz="1799" dirty="0">
                <a:latin typeface="STXinwei" panose="02010800040101010101" pitchFamily="2" charset="-122"/>
                <a:ea typeface="STXinwei" panose="02010800040101010101" pitchFamily="2" charset="-122"/>
              </a:rPr>
              <a:t>=</a:t>
            </a:r>
            <a:r>
              <a:rPr lang="zh-CN" altLang="en-US" sz="1799" dirty="0">
                <a:latin typeface="STXinwei" panose="02010800040101010101" pitchFamily="2" charset="-122"/>
                <a:ea typeface="STXinwei" panose="02010800040101010101" pitchFamily="2" charset="-122"/>
              </a:rPr>
              <a:t> </a:t>
            </a:r>
            <a:r>
              <a:rPr lang="zh-CN" altLang="en-TW" sz="1799" dirty="0">
                <a:latin typeface="STXinwei" panose="02010800040101010101" pitchFamily="2" charset="-122"/>
                <a:ea typeface="STXinwei" panose="02010800040101010101" pitchFamily="2" charset="-122"/>
              </a:rPr>
              <a:t>安全</a:t>
            </a:r>
            <a:r>
              <a:rPr lang="en-TW" altLang="zh-CN" sz="1799" dirty="0">
                <a:latin typeface="STXinwei" panose="02010800040101010101" pitchFamily="2" charset="-122"/>
                <a:ea typeface="STXinwei" panose="02010800040101010101" pitchFamily="2" charset="-122"/>
              </a:rPr>
              <a:t> ^ </a:t>
            </a:r>
            <a:r>
              <a:rPr lang="zh-CN" altLang="en-TW" sz="1799" dirty="0">
                <a:latin typeface="STXinwei" panose="02010800040101010101" pitchFamily="2" charset="-122"/>
                <a:ea typeface="STXinwei" panose="02010800040101010101" pitchFamily="2" charset="-122"/>
              </a:rPr>
              <a:t>活性</a:t>
            </a:r>
            <a:endParaRPr lang="en-TW" sz="1799"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E32567D6-4BE2-F046-B5F4-271E0FDDDE0B}"/>
              </a:ext>
            </a:extLst>
          </p:cNvPr>
          <p:cNvSpPr txBox="1"/>
          <p:nvPr/>
        </p:nvSpPr>
        <p:spPr>
          <a:xfrm>
            <a:off x="2962757" y="1031486"/>
            <a:ext cx="3320140" cy="307777"/>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29131" y="2872676"/>
            <a:ext cx="609825" cy="554092"/>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524845" y="3912150"/>
            <a:ext cx="387993" cy="352533"/>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30810" y="2143824"/>
            <a:ext cx="387993" cy="352533"/>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596290" y="3558686"/>
            <a:ext cx="279110" cy="253602"/>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1111268" y="4424117"/>
            <a:ext cx="3645549" cy="253916"/>
          </a:xfrm>
          <a:prstGeom prst="rect">
            <a:avLst/>
          </a:prstGeom>
          <a:noFill/>
        </p:spPr>
        <p:txBody>
          <a:bodyPr wrap="none" rtlCol="0">
            <a:spAutoFit/>
          </a:bodyPr>
          <a:lstStyle/>
          <a:p>
            <a:pPr algn="ctr"/>
            <a:r>
              <a:rPr lang="en-US" sz="1050" dirty="0" err="1">
                <a:latin typeface="STXinwei" panose="02010800040101010101" pitchFamily="2" charset="-122"/>
                <a:ea typeface="STXinwei" panose="02010800040101010101" pitchFamily="2" charset="-122"/>
              </a:rPr>
              <a:t>以上的Venn</a:t>
            </a:r>
            <a:r>
              <a:rPr lang="en-US" sz="1050" dirty="0">
                <a:latin typeface="STXinwei" panose="02010800040101010101" pitchFamily="2" charset="-122"/>
                <a:ea typeface="STXinwei" panose="02010800040101010101" pitchFamily="2" charset="-122"/>
              </a:rPr>
              <a:t> Diagram, </a:t>
            </a:r>
            <a:r>
              <a:rPr lang="en-US" sz="1050" dirty="0" err="1">
                <a:latin typeface="STXinwei" panose="02010800040101010101" pitchFamily="2" charset="-122"/>
                <a:ea typeface="STXinwei" panose="02010800040101010101" pitchFamily="2" charset="-122"/>
              </a:rPr>
              <a:t>代表了系统模型的交集与联集关系</a:t>
            </a:r>
            <a:r>
              <a:rPr lang="zh-CN" altLang="en-US" sz="1050" dirty="0">
                <a:latin typeface="STXinwei" panose="02010800040101010101" pitchFamily="2" charset="-122"/>
                <a:ea typeface="STXinwei" panose="02010800040101010101" pitchFamily="2" charset="-122"/>
              </a:rPr>
              <a:t>。</a:t>
            </a:r>
            <a:endParaRPr lang="en-US" altLang="zh-CN" sz="105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F1F6D9D5-8D4D-214A-AEB4-A993746C5D3A}"/>
              </a:ext>
            </a:extLst>
          </p:cNvPr>
          <p:cNvSpPr txBox="1"/>
          <p:nvPr/>
        </p:nvSpPr>
        <p:spPr>
          <a:xfrm>
            <a:off x="6029892" y="4348096"/>
            <a:ext cx="2204450" cy="415498"/>
          </a:xfrm>
          <a:prstGeom prst="rect">
            <a:avLst/>
          </a:prstGeom>
          <a:noFill/>
        </p:spPr>
        <p:txBody>
          <a:bodyPr wrap="none" rtlCol="0">
            <a:spAutoFit/>
          </a:bodyPr>
          <a:lstStyle/>
          <a:p>
            <a:pPr algn="ctr"/>
            <a:r>
              <a:rPr lang="zh-CN" altLang="en-US" sz="1050" dirty="0">
                <a:latin typeface="STXinwei" panose="02010800040101010101" pitchFamily="2" charset="-122"/>
                <a:ea typeface="STXinwei" panose="02010800040101010101" pitchFamily="2" charset="-122"/>
              </a:rPr>
              <a:t>而所有系统模型，</a:t>
            </a:r>
            <a:endParaRPr lang="en-US" altLang="zh-CN" sz="1050" dirty="0">
              <a:latin typeface="STXinwei" panose="02010800040101010101" pitchFamily="2" charset="-122"/>
              <a:ea typeface="STXinwei" panose="02010800040101010101" pitchFamily="2" charset="-122"/>
            </a:endParaRPr>
          </a:p>
          <a:p>
            <a:pPr algn="ctr"/>
            <a:r>
              <a:rPr lang="zh-CN" altLang="en-US" sz="1050" dirty="0">
                <a:latin typeface="STXinwei" panose="02010800040101010101" pitchFamily="2" charset="-122"/>
                <a:ea typeface="STXinwei" panose="02010800040101010101" pitchFamily="2" charset="-122"/>
              </a:rPr>
              <a:t>均可以偏序集的数据结构来表达。</a:t>
            </a:r>
            <a:endParaRPr lang="en-TW" sz="1050" dirty="0">
              <a:latin typeface="STXinwei" panose="02010800040101010101" pitchFamily="2" charset="-122"/>
              <a:ea typeface="STXinwei" panose="02010800040101010101" pitchFamily="2" charset="-122"/>
            </a:endParaRPr>
          </a:p>
        </p:txBody>
      </p:sp>
      <p:sp>
        <p:nvSpPr>
          <p:cNvPr id="25" name="TextBox 24">
            <a:extLst>
              <a:ext uri="{FF2B5EF4-FFF2-40B4-BE49-F238E27FC236}">
                <a16:creationId xmlns:a16="http://schemas.microsoft.com/office/drawing/2014/main" id="{43124052-5C04-B346-BA8E-F770CB49ACF9}"/>
              </a:ext>
            </a:extLst>
          </p:cNvPr>
          <p:cNvSpPr txBox="1"/>
          <p:nvPr/>
        </p:nvSpPr>
        <p:spPr>
          <a:xfrm>
            <a:off x="6804234" y="3648768"/>
            <a:ext cx="492443" cy="461665"/>
          </a:xfrm>
          <a:prstGeom prst="rect">
            <a:avLst/>
          </a:prstGeom>
          <a:noFill/>
        </p:spPr>
        <p:txBody>
          <a:bodyPr wrap="none" rtlCol="0">
            <a:spAutoFit/>
          </a:bodyPr>
          <a:lstStyle/>
          <a:p>
            <a:pPr algn="ctr"/>
            <a:r>
              <a:rPr lang="en-US" altLang="zh-CN" sz="2400" dirty="0" err="1">
                <a:latin typeface="STXinwei" panose="02010800040101010101" pitchFamily="2" charset="-122"/>
                <a:ea typeface="STXinwei" panose="02010800040101010101" pitchFamily="2" charset="-122"/>
              </a:rPr>
              <a:t>Φ</a:t>
            </a:r>
            <a:endParaRPr lang="en-TW" sz="2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CEDFFEFA-1E44-8346-818C-D1B124D46C35}"/>
              </a:ext>
            </a:extLst>
          </p:cNvPr>
          <p:cNvSpPr txBox="1"/>
          <p:nvPr/>
        </p:nvSpPr>
        <p:spPr>
          <a:xfrm>
            <a:off x="7374264" y="2816877"/>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活性</a:t>
            </a:r>
          </a:p>
        </p:txBody>
      </p:sp>
      <p:sp>
        <p:nvSpPr>
          <p:cNvPr id="26" name="TextBox 25">
            <a:extLst>
              <a:ext uri="{FF2B5EF4-FFF2-40B4-BE49-F238E27FC236}">
                <a16:creationId xmlns:a16="http://schemas.microsoft.com/office/drawing/2014/main" id="{9C241E48-544C-1846-A884-D50B40E4D0E6}"/>
              </a:ext>
            </a:extLst>
          </p:cNvPr>
          <p:cNvSpPr txBox="1"/>
          <p:nvPr/>
        </p:nvSpPr>
        <p:spPr>
          <a:xfrm>
            <a:off x="6234847" y="2816877"/>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安全</a:t>
            </a:r>
          </a:p>
        </p:txBody>
      </p:sp>
      <p:sp>
        <p:nvSpPr>
          <p:cNvPr id="27" name="TextBox 26">
            <a:extLst>
              <a:ext uri="{FF2B5EF4-FFF2-40B4-BE49-F238E27FC236}">
                <a16:creationId xmlns:a16="http://schemas.microsoft.com/office/drawing/2014/main" id="{47CE9B66-6349-5145-A10A-AC8D6E8B615C}"/>
              </a:ext>
            </a:extLst>
          </p:cNvPr>
          <p:cNvSpPr txBox="1"/>
          <p:nvPr/>
        </p:nvSpPr>
        <p:spPr>
          <a:xfrm>
            <a:off x="6778585" y="1913259"/>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正确</a:t>
            </a:r>
          </a:p>
        </p:txBody>
      </p:sp>
      <p:cxnSp>
        <p:nvCxnSpPr>
          <p:cNvPr id="13" name="Straight Connector 12">
            <a:extLst>
              <a:ext uri="{FF2B5EF4-FFF2-40B4-BE49-F238E27FC236}">
                <a16:creationId xmlns:a16="http://schemas.microsoft.com/office/drawing/2014/main" id="{9F398EC0-E0D7-1544-A8B0-CCA1D373B789}"/>
              </a:ext>
            </a:extLst>
          </p:cNvPr>
          <p:cNvCxnSpPr>
            <a:cxnSpLocks/>
            <a:stCxn id="27" idx="2"/>
            <a:endCxn id="26" idx="0"/>
          </p:cNvCxnSpPr>
          <p:nvPr/>
        </p:nvCxnSpPr>
        <p:spPr>
          <a:xfrm flipH="1">
            <a:off x="6506717" y="2221036"/>
            <a:ext cx="543738" cy="595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AFB0D9-42BE-194C-B09C-28025F4B5E16}"/>
              </a:ext>
            </a:extLst>
          </p:cNvPr>
          <p:cNvCxnSpPr>
            <a:cxnSpLocks/>
            <a:stCxn id="26" idx="2"/>
            <a:endCxn id="25" idx="0"/>
          </p:cNvCxnSpPr>
          <p:nvPr/>
        </p:nvCxnSpPr>
        <p:spPr>
          <a:xfrm>
            <a:off x="6506717" y="3124654"/>
            <a:ext cx="543739" cy="524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6AE2C7-A89E-3A42-ABD8-B39580181EF1}"/>
              </a:ext>
            </a:extLst>
          </p:cNvPr>
          <p:cNvCxnSpPr>
            <a:cxnSpLocks/>
            <a:stCxn id="27" idx="2"/>
            <a:endCxn id="7" idx="0"/>
          </p:cNvCxnSpPr>
          <p:nvPr/>
        </p:nvCxnSpPr>
        <p:spPr>
          <a:xfrm>
            <a:off x="7050455" y="2221036"/>
            <a:ext cx="595679" cy="595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2D67FB5-9079-7940-9EBF-4017DC25F5A2}"/>
              </a:ext>
            </a:extLst>
          </p:cNvPr>
          <p:cNvCxnSpPr>
            <a:cxnSpLocks/>
            <a:stCxn id="7" idx="2"/>
            <a:endCxn id="25" idx="0"/>
          </p:cNvCxnSpPr>
          <p:nvPr/>
        </p:nvCxnSpPr>
        <p:spPr>
          <a:xfrm flipH="1">
            <a:off x="7050456" y="3124654"/>
            <a:ext cx="595678" cy="524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043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9EECF3F-ABD3-C44C-83FE-AF9108B82ED1}"/>
              </a:ext>
            </a:extLst>
          </p:cNvPr>
          <p:cNvGrpSpPr/>
          <p:nvPr/>
        </p:nvGrpSpPr>
        <p:grpSpPr>
          <a:xfrm>
            <a:off x="5996846" y="1649552"/>
            <a:ext cx="2958273" cy="1998254"/>
            <a:chOff x="14706848" y="-90362"/>
            <a:chExt cx="3945913" cy="2665380"/>
          </a:xfrm>
        </p:grpSpPr>
        <p:sp>
          <p:nvSpPr>
            <p:cNvPr id="11" name="Oval 10">
              <a:extLst>
                <a:ext uri="{FF2B5EF4-FFF2-40B4-BE49-F238E27FC236}">
                  <a16:creationId xmlns:a16="http://schemas.microsoft.com/office/drawing/2014/main" id="{2C267281-7828-1941-90C5-2563E2C44D03}"/>
                </a:ext>
              </a:extLst>
            </p:cNvPr>
            <p:cNvSpPr/>
            <p:nvPr/>
          </p:nvSpPr>
          <p:spPr>
            <a:xfrm>
              <a:off x="14706848" y="-90361"/>
              <a:ext cx="2752924" cy="2665379"/>
            </a:xfrm>
            <a:prstGeom prst="ellipse">
              <a:avLst/>
            </a:prstGeom>
            <a:solidFill>
              <a:schemeClr val="bg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12" name="Oval 11">
              <a:extLst>
                <a:ext uri="{FF2B5EF4-FFF2-40B4-BE49-F238E27FC236}">
                  <a16:creationId xmlns:a16="http://schemas.microsoft.com/office/drawing/2014/main" id="{3CBA75F1-8655-C048-AB25-6F3423FE318D}"/>
                </a:ext>
              </a:extLst>
            </p:cNvPr>
            <p:cNvSpPr/>
            <p:nvPr/>
          </p:nvSpPr>
          <p:spPr>
            <a:xfrm>
              <a:off x="15899833" y="-90362"/>
              <a:ext cx="2752928" cy="2665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5B0FCD2D-8C9E-3848-8C9D-ED37BBB699F7}"/>
                </a:ext>
              </a:extLst>
            </p:cNvPr>
            <p:cNvSpPr txBox="1"/>
            <p:nvPr/>
          </p:nvSpPr>
          <p:spPr>
            <a:xfrm>
              <a:off x="15940036" y="608331"/>
              <a:ext cx="1477907" cy="1231588"/>
            </a:xfrm>
            <a:prstGeom prst="rect">
              <a:avLst/>
            </a:prstGeom>
            <a:noFill/>
          </p:spPr>
          <p:txBody>
            <a:bodyPr wrap="none" rtlCol="0">
              <a:spAutoFit/>
            </a:bodyPr>
            <a:lstStyle/>
            <a:p>
              <a:pPr algn="ctr"/>
              <a:r>
                <a:rPr lang="en-TW" sz="1800" dirty="0">
                  <a:solidFill>
                    <a:schemeClr val="accent6">
                      <a:lumMod val="75000"/>
                    </a:schemeClr>
                  </a:solidFill>
                  <a:latin typeface="STXinwei" panose="02010800040101010101" pitchFamily="2" charset="-122"/>
                  <a:ea typeface="STXinwei" panose="02010800040101010101" pitchFamily="2" charset="-122"/>
                </a:rPr>
                <a:t>正确的</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系统</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运行范畴</a:t>
              </a:r>
            </a:p>
          </p:txBody>
        </p:sp>
        <p:sp>
          <p:nvSpPr>
            <p:cNvPr id="15" name="TextBox 14">
              <a:extLst>
                <a:ext uri="{FF2B5EF4-FFF2-40B4-BE49-F238E27FC236}">
                  <a16:creationId xmlns:a16="http://schemas.microsoft.com/office/drawing/2014/main" id="{0A71BAC2-331D-4646-AC83-C1E99FC39F87}"/>
                </a:ext>
              </a:extLst>
            </p:cNvPr>
            <p:cNvSpPr txBox="1"/>
            <p:nvPr/>
          </p:nvSpPr>
          <p:spPr>
            <a:xfrm>
              <a:off x="17626652" y="1154642"/>
              <a:ext cx="870664" cy="338687"/>
            </a:xfrm>
            <a:prstGeom prst="rect">
              <a:avLst/>
            </a:prstGeom>
            <a:noFill/>
          </p:spPr>
          <p:txBody>
            <a:bodyPr wrap="none" rtlCol="0">
              <a:spAutoFit/>
            </a:bodyPr>
            <a:lstStyle/>
            <a:p>
              <a:r>
                <a:rPr lang="en-TW" sz="1050" dirty="0">
                  <a:solidFill>
                    <a:schemeClr val="tx1"/>
                  </a:solidFill>
                  <a:latin typeface="STXinwei" panose="02010800040101010101" pitchFamily="2" charset="-122"/>
                  <a:ea typeface="STXinwei" panose="02010800040101010101" pitchFamily="2" charset="-122"/>
                </a:rPr>
                <a:t>Liveness</a:t>
              </a:r>
            </a:p>
          </p:txBody>
        </p:sp>
        <p:sp>
          <p:nvSpPr>
            <p:cNvPr id="16" name="TextBox 15">
              <a:extLst>
                <a:ext uri="{FF2B5EF4-FFF2-40B4-BE49-F238E27FC236}">
                  <a16:creationId xmlns:a16="http://schemas.microsoft.com/office/drawing/2014/main" id="{C0685A12-7387-B740-A86F-8CCA69F11BE4}"/>
                </a:ext>
              </a:extLst>
            </p:cNvPr>
            <p:cNvSpPr txBox="1"/>
            <p:nvPr/>
          </p:nvSpPr>
          <p:spPr>
            <a:xfrm>
              <a:off x="14917494" y="1092858"/>
              <a:ext cx="776585"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Safety</a:t>
              </a:r>
            </a:p>
          </p:txBody>
        </p:sp>
      </p:grpSp>
      <p:sp>
        <p:nvSpPr>
          <p:cNvPr id="19" name="Right Arrow 18">
            <a:extLst>
              <a:ext uri="{FF2B5EF4-FFF2-40B4-BE49-F238E27FC236}">
                <a16:creationId xmlns:a16="http://schemas.microsoft.com/office/drawing/2014/main" id="{30E9C8EC-51E4-3244-852E-BD4F18DA3C5E}"/>
              </a:ext>
            </a:extLst>
          </p:cNvPr>
          <p:cNvSpPr/>
          <p:nvPr/>
        </p:nvSpPr>
        <p:spPr>
          <a:xfrm>
            <a:off x="3704215" y="3294357"/>
            <a:ext cx="2313077" cy="444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𝛼：</a:t>
            </a:r>
            <a:r>
              <a:rPr lang="en-TW" sz="1050" dirty="0">
                <a:solidFill>
                  <a:schemeClr val="bg1"/>
                </a:solidFill>
                <a:latin typeface="STXinwei" panose="02010800040101010101" pitchFamily="2" charset="-122"/>
                <a:ea typeface="STXinwei" panose="02010800040101010101" pitchFamily="2" charset="-122"/>
              </a:rPr>
              <a:t>系统整合</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626716" y="1566368"/>
            <a:ext cx="2313077" cy="444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𝛾：</a:t>
            </a:r>
            <a:r>
              <a:rPr lang="en-TW" sz="1050" dirty="0">
                <a:solidFill>
                  <a:schemeClr val="bg1"/>
                </a:solidFill>
                <a:latin typeface="STXinwei" panose="02010800040101010101" pitchFamily="2" charset="-122"/>
                <a:ea typeface="STXinwei" panose="02010800040101010101" pitchFamily="2" charset="-122"/>
              </a:rPr>
              <a:t>系统拆分</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647601" y="392283"/>
            <a:ext cx="7848798" cy="335438"/>
          </a:xfrm>
          <a:prstGeom prst="rect">
            <a:avLst/>
          </a:prstGeom>
        </p:spPr>
        <p:txBody>
          <a:bodyPr>
            <a:noAutofit/>
          </a:bodyPr>
          <a:lstStyle/>
          <a:p>
            <a:pPr algn="ctr"/>
            <a:r>
              <a:rPr lang="en-US" sz="1799" dirty="0" err="1">
                <a:solidFill>
                  <a:srgbClr val="C00000"/>
                </a:solidFill>
                <a:latin typeface="STXinwei" panose="02010800040101010101" pitchFamily="2" charset="-122"/>
                <a:ea typeface="STXinwei" panose="02010800040101010101" pitchFamily="2" charset="-122"/>
              </a:rPr>
              <a:t>系统模型的优化是一个反复迭代的模型空间搜寻过程</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a:t>
            </a:r>
            <a:r>
              <a:rPr lang="en-US" altLang="zh-CN" sz="1799"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1799" dirty="0">
                <a:solidFill>
                  <a:srgbClr val="C00000"/>
                </a:solidFill>
                <a:latin typeface="STXinwei" panose="02010800040101010101" pitchFamily="2" charset="-122"/>
                <a:ea typeface="STXinwei" panose="02010800040101010101" pitchFamily="2" charset="-122"/>
              </a:rPr>
              <a:t>）</a:t>
            </a:r>
            <a:endParaRPr sz="1799"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81551" y="2112899"/>
            <a:ext cx="1958407" cy="554575"/>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108334" y="2813042"/>
            <a:ext cx="1127232"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抽象解释所用的</a:t>
            </a:r>
          </a:p>
          <a:p>
            <a:r>
              <a:rPr lang="en-TW" sz="1050" dirty="0">
                <a:latin typeface="STXinwei" panose="02010800040101010101" pitchFamily="2" charset="-122"/>
                <a:ea typeface="STXinwei" panose="02010800040101010101" pitchFamily="2" charset="-122"/>
              </a:rPr>
              <a:t>伽罗华连接算式</a:t>
            </a:r>
          </a:p>
        </p:txBody>
      </p:sp>
      <p:grpSp>
        <p:nvGrpSpPr>
          <p:cNvPr id="27" name="Group 26">
            <a:extLst>
              <a:ext uri="{FF2B5EF4-FFF2-40B4-BE49-F238E27FC236}">
                <a16:creationId xmlns:a16="http://schemas.microsoft.com/office/drawing/2014/main" id="{A306C31A-0FBF-5F49-89AF-AB921C436D6B}"/>
              </a:ext>
            </a:extLst>
          </p:cNvPr>
          <p:cNvGrpSpPr/>
          <p:nvPr/>
        </p:nvGrpSpPr>
        <p:grpSpPr>
          <a:xfrm>
            <a:off x="379503" y="1635905"/>
            <a:ext cx="2668383" cy="1998254"/>
            <a:chOff x="14917494" y="-90362"/>
            <a:chExt cx="3559235" cy="2665380"/>
          </a:xfrm>
        </p:grpSpPr>
        <p:sp>
          <p:nvSpPr>
            <p:cNvPr id="28" name="Oval 27">
              <a:extLst>
                <a:ext uri="{FF2B5EF4-FFF2-40B4-BE49-F238E27FC236}">
                  <a16:creationId xmlns:a16="http://schemas.microsoft.com/office/drawing/2014/main" id="{6C863F00-9238-1B49-B183-0105861C7B8F}"/>
                </a:ext>
              </a:extLst>
            </p:cNvPr>
            <p:cNvSpPr/>
            <p:nvPr/>
          </p:nvSpPr>
          <p:spPr>
            <a:xfrm>
              <a:off x="14974906" y="-90361"/>
              <a:ext cx="2752928" cy="2665379"/>
            </a:xfrm>
            <a:prstGeom prst="ellipse">
              <a:avLst/>
            </a:prstGeom>
            <a:solidFill>
              <a:schemeClr val="bg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29" name="Oval 28">
              <a:extLst>
                <a:ext uri="{FF2B5EF4-FFF2-40B4-BE49-F238E27FC236}">
                  <a16:creationId xmlns:a16="http://schemas.microsoft.com/office/drawing/2014/main" id="{71FFE1BA-09E3-AE4C-B69B-791BA68645AD}"/>
                </a:ext>
              </a:extLst>
            </p:cNvPr>
            <p:cNvSpPr/>
            <p:nvPr/>
          </p:nvSpPr>
          <p:spPr>
            <a:xfrm>
              <a:off x="15604976" y="-90362"/>
              <a:ext cx="2752928" cy="2665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EE5AC7F5-8166-A74C-AC38-044118F1B62E}"/>
                </a:ext>
              </a:extLst>
            </p:cNvPr>
            <p:cNvSpPr txBox="1"/>
            <p:nvPr/>
          </p:nvSpPr>
          <p:spPr>
            <a:xfrm>
              <a:off x="17606065" y="1182410"/>
              <a:ext cx="870664" cy="338687"/>
            </a:xfrm>
            <a:prstGeom prst="rect">
              <a:avLst/>
            </a:prstGeom>
            <a:noFill/>
          </p:spPr>
          <p:txBody>
            <a:bodyPr wrap="none" rtlCol="0">
              <a:spAutoFit/>
            </a:bodyPr>
            <a:lstStyle/>
            <a:p>
              <a:r>
                <a:rPr lang="en-TW" sz="1050" dirty="0">
                  <a:solidFill>
                    <a:schemeClr val="tx1"/>
                  </a:solidFill>
                  <a:latin typeface="STXinwei" panose="02010800040101010101" pitchFamily="2" charset="-122"/>
                  <a:ea typeface="STXinwei" panose="02010800040101010101" pitchFamily="2" charset="-122"/>
                </a:rPr>
                <a:t>Liveness</a:t>
              </a:r>
            </a:p>
          </p:txBody>
        </p:sp>
        <p:sp>
          <p:nvSpPr>
            <p:cNvPr id="32" name="TextBox 31">
              <a:extLst>
                <a:ext uri="{FF2B5EF4-FFF2-40B4-BE49-F238E27FC236}">
                  <a16:creationId xmlns:a16="http://schemas.microsoft.com/office/drawing/2014/main" id="{B94B4C51-09DC-404A-8054-286C962D47B6}"/>
                </a:ext>
              </a:extLst>
            </p:cNvPr>
            <p:cNvSpPr txBox="1"/>
            <p:nvPr/>
          </p:nvSpPr>
          <p:spPr>
            <a:xfrm>
              <a:off x="14917494" y="1092858"/>
              <a:ext cx="776585"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Safety</a:t>
              </a:r>
            </a:p>
          </p:txBody>
        </p:sp>
      </p:grpSp>
      <p:sp>
        <p:nvSpPr>
          <p:cNvPr id="33" name="TextBox 32">
            <a:extLst>
              <a:ext uri="{FF2B5EF4-FFF2-40B4-BE49-F238E27FC236}">
                <a16:creationId xmlns:a16="http://schemas.microsoft.com/office/drawing/2014/main" id="{C1BBF941-BC0B-4642-9272-D0E8D43CB2E0}"/>
              </a:ext>
            </a:extLst>
          </p:cNvPr>
          <p:cNvSpPr txBox="1"/>
          <p:nvPr/>
        </p:nvSpPr>
        <p:spPr>
          <a:xfrm>
            <a:off x="6714828" y="3811229"/>
            <a:ext cx="1127233" cy="415498"/>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抽象化系统模型</a:t>
            </a:r>
          </a:p>
          <a:p>
            <a:pPr algn="ctr"/>
            <a:r>
              <a:rPr lang="en-TW" sz="1050"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523023" y="3810088"/>
            <a:ext cx="1130438" cy="415498"/>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具象化系统模型</a:t>
            </a:r>
          </a:p>
          <a:p>
            <a:pPr algn="ctr"/>
            <a:r>
              <a:rPr lang="en-TW" sz="1050" dirty="0">
                <a:latin typeface="STXinwei" panose="02010800040101010101" pitchFamily="2" charset="-122"/>
                <a:ea typeface="STXinwei" panose="02010800040101010101" pitchFamily="2" charset="-122"/>
              </a:rPr>
              <a:t>Concrete</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Model</a:t>
            </a:r>
            <a:endParaRPr lang="en-TW" sz="1050"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188236" y="4787575"/>
            <a:ext cx="5894562" cy="253916"/>
          </a:xfrm>
          <a:prstGeom prst="rect">
            <a:avLst/>
          </a:prstGeom>
          <a:noFill/>
        </p:spPr>
        <p:txBody>
          <a:bodyPr wrap="none" rtlCol="0">
            <a:spAutoFit/>
          </a:bodyPr>
          <a:lstStyle/>
          <a:p>
            <a:r>
              <a:rPr lang="en-US" sz="1050" dirty="0"/>
              <a:t>Image derived from: </a:t>
            </a:r>
            <a:r>
              <a:rPr lang="en-US" sz="1050" dirty="0">
                <a:hlinkClick r:id="rId3"/>
              </a:rPr>
              <a:t>A Galois Connection Calculus for Abstract Interpretation</a:t>
            </a:r>
            <a:r>
              <a:rPr lang="zh-CN" altLang="en-US" sz="1050" dirty="0"/>
              <a:t>  </a:t>
            </a:r>
            <a:r>
              <a:rPr lang="en-US" altLang="zh-CN" sz="1050" dirty="0"/>
              <a:t>by </a:t>
            </a:r>
            <a:r>
              <a:rPr lang="en-US" altLang="zh-CN" sz="1050" dirty="0">
                <a:hlinkClick r:id="rId4"/>
              </a:rPr>
              <a:t>Patrick </a:t>
            </a:r>
            <a:r>
              <a:rPr lang="en-US" altLang="zh-CN" sz="1050" dirty="0" err="1">
                <a:hlinkClick r:id="rId4"/>
              </a:rPr>
              <a:t>Cousot</a:t>
            </a:r>
            <a:endParaRPr lang="en-TW" sz="1050"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164484" y="186384"/>
            <a:ext cx="1743904" cy="1082673"/>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285918" y="3924118"/>
            <a:ext cx="3149670" cy="733485"/>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03947" y="193725"/>
            <a:ext cx="1252548" cy="947558"/>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7475983" y="1239553"/>
            <a:ext cx="1508478" cy="300082"/>
          </a:xfrm>
          <a:prstGeom prst="rect">
            <a:avLst/>
          </a:prstGeom>
          <a:noFill/>
        </p:spPr>
        <p:txBody>
          <a:bodyPr wrap="square" rtlCol="0">
            <a:spAutoFit/>
          </a:bodyPr>
          <a:lstStyle/>
          <a:p>
            <a:pPr algn="ctr"/>
            <a:r>
              <a:rPr lang="en-US" sz="450" dirty="0">
                <a:hlinkClick r:id="rId7"/>
              </a:rPr>
              <a:t>Abstract Interpretation With Professor Patrick </a:t>
            </a:r>
            <a:r>
              <a:rPr lang="en-US" sz="450" dirty="0" err="1">
                <a:hlinkClick r:id="rId7"/>
              </a:rPr>
              <a:t>Cousot</a:t>
            </a:r>
            <a:r>
              <a:rPr lang="en-US" sz="450" dirty="0">
                <a:hlinkClick r:id="" action="ppaction://noaction"/>
              </a:rPr>
              <a:t> </a:t>
            </a:r>
          </a:p>
          <a:p>
            <a:pPr algn="ctr"/>
            <a:r>
              <a:rPr lang="en-US" sz="450" dirty="0">
                <a:hlinkClick r:id="" action="ppaction://noaction"/>
              </a:rPr>
              <a:t>| Lecture Series on AI #11 | J.P. Morgan</a:t>
            </a:r>
            <a:endParaRPr lang="en-US" sz="45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033671" y="4153295"/>
            <a:ext cx="872323" cy="853699"/>
          </a:xfrm>
          <a:prstGeom prst="rect">
            <a:avLst/>
          </a:prstGeom>
        </p:spPr>
      </p:pic>
      <p:sp>
        <p:nvSpPr>
          <p:cNvPr id="34" name="TextBox 33">
            <a:extLst>
              <a:ext uri="{FF2B5EF4-FFF2-40B4-BE49-F238E27FC236}">
                <a16:creationId xmlns:a16="http://schemas.microsoft.com/office/drawing/2014/main" id="{C2C1D52F-9285-C044-BDE2-B8873E6B771F}"/>
              </a:ext>
            </a:extLst>
          </p:cNvPr>
          <p:cNvSpPr txBox="1"/>
          <p:nvPr/>
        </p:nvSpPr>
        <p:spPr>
          <a:xfrm>
            <a:off x="1036436" y="2173366"/>
            <a:ext cx="1107997" cy="923330"/>
          </a:xfrm>
          <a:prstGeom prst="rect">
            <a:avLst/>
          </a:prstGeom>
          <a:noFill/>
        </p:spPr>
        <p:txBody>
          <a:bodyPr wrap="none" rtlCol="0">
            <a:spAutoFit/>
          </a:bodyPr>
          <a:lstStyle/>
          <a:p>
            <a:pPr algn="ctr"/>
            <a:r>
              <a:rPr lang="en-TW" sz="1800" dirty="0">
                <a:solidFill>
                  <a:schemeClr val="accent6">
                    <a:lumMod val="75000"/>
                  </a:schemeClr>
                </a:solidFill>
                <a:latin typeface="STXinwei" panose="02010800040101010101" pitchFamily="2" charset="-122"/>
                <a:ea typeface="STXinwei" panose="02010800040101010101" pitchFamily="2" charset="-122"/>
              </a:rPr>
              <a:t>正确的</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系统</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运行范畴</a:t>
            </a:r>
          </a:p>
        </p:txBody>
      </p:sp>
    </p:spTree>
    <p:extLst>
      <p:ext uri="{BB962C8B-B14F-4D97-AF65-F5344CB8AC3E}">
        <p14:creationId xmlns:p14="http://schemas.microsoft.com/office/powerpoint/2010/main" val="3119871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4141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散落在各类计算模型中的决策论证方法</a:t>
            </a:r>
            <a:br>
              <a:rPr lang="en-US" altLang="zh-CN" sz="1799" b="1" dirty="0">
                <a:latin typeface="STXinwei" panose="02010800040101010101" pitchFamily="2" charset="-122"/>
                <a:ea typeface="STXinwei" panose="02010800040101010101" pitchFamily="2" charset="-122"/>
              </a:rPr>
            </a:br>
            <a:r>
              <a:rPr lang="en-US" altLang="zh-CN" sz="1799" b="1" dirty="0">
                <a:latin typeface="STXinwei" panose="02010800040101010101" pitchFamily="2" charset="-122"/>
                <a:ea typeface="STXinwei" panose="02010800040101010101" pitchFamily="2" charset="-122"/>
              </a:rPr>
              <a:t>(Models of Computation)</a:t>
            </a:r>
            <a:endParaRPr lang="zh-CN" altLang="en-US" sz="1799"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938924" y="1487355"/>
          <a:ext cx="7694345" cy="3090032"/>
        </p:xfrm>
        <a:graphic>
          <a:graphicData uri="http://schemas.openxmlformats.org/drawingml/2006/table">
            <a:tbl>
              <a:tblPr firstRow="1" firstCol="1"/>
              <a:tblGrid>
                <a:gridCol w="1233499">
                  <a:extLst>
                    <a:ext uri="{9D8B030D-6E8A-4147-A177-3AD203B41FA5}">
                      <a16:colId xmlns:a16="http://schemas.microsoft.com/office/drawing/2014/main" val="20000"/>
                    </a:ext>
                  </a:extLst>
                </a:gridCol>
                <a:gridCol w="922978">
                  <a:extLst>
                    <a:ext uri="{9D8B030D-6E8A-4147-A177-3AD203B41FA5}">
                      <a16:colId xmlns:a16="http://schemas.microsoft.com/office/drawing/2014/main" val="20001"/>
                    </a:ext>
                  </a:extLst>
                </a:gridCol>
                <a:gridCol w="922978">
                  <a:extLst>
                    <a:ext uri="{9D8B030D-6E8A-4147-A177-3AD203B41FA5}">
                      <a16:colId xmlns:a16="http://schemas.microsoft.com/office/drawing/2014/main" val="20002"/>
                    </a:ext>
                  </a:extLst>
                </a:gridCol>
                <a:gridCol w="922978">
                  <a:extLst>
                    <a:ext uri="{9D8B030D-6E8A-4147-A177-3AD203B41FA5}">
                      <a16:colId xmlns:a16="http://schemas.microsoft.com/office/drawing/2014/main" val="20003"/>
                    </a:ext>
                  </a:extLst>
                </a:gridCol>
                <a:gridCol w="922978">
                  <a:extLst>
                    <a:ext uri="{9D8B030D-6E8A-4147-A177-3AD203B41FA5}">
                      <a16:colId xmlns:a16="http://schemas.microsoft.com/office/drawing/2014/main" val="20004"/>
                    </a:ext>
                  </a:extLst>
                </a:gridCol>
                <a:gridCol w="922978">
                  <a:extLst>
                    <a:ext uri="{9D8B030D-6E8A-4147-A177-3AD203B41FA5}">
                      <a16:colId xmlns:a16="http://schemas.microsoft.com/office/drawing/2014/main" val="20005"/>
                    </a:ext>
                  </a:extLst>
                </a:gridCol>
                <a:gridCol w="922978">
                  <a:extLst>
                    <a:ext uri="{9D8B030D-6E8A-4147-A177-3AD203B41FA5}">
                      <a16:colId xmlns:a16="http://schemas.microsoft.com/office/drawing/2014/main" val="20006"/>
                    </a:ext>
                  </a:extLst>
                </a:gridCol>
                <a:gridCol w="922978">
                  <a:extLst>
                    <a:ext uri="{9D8B030D-6E8A-4147-A177-3AD203B41FA5}">
                      <a16:colId xmlns:a16="http://schemas.microsoft.com/office/drawing/2014/main" val="20007"/>
                    </a:ext>
                  </a:extLst>
                </a:gridCol>
              </a:tblGrid>
              <a:tr h="386254">
                <a:tc>
                  <a:txBody>
                    <a:bodyPr/>
                    <a:lstStyle/>
                    <a:p>
                      <a:pPr defTabSz="914400">
                        <a:tabLst>
                          <a:tab pos="1663700" algn="l"/>
                        </a:tabLst>
                        <a:defRPr sz="2200"/>
                      </a:pPr>
                      <a:endParaRPr sz="800"/>
                    </a:p>
                  </a:txBody>
                  <a:tcPr marL="19043" marR="19043" marT="19043" marB="19043" anchor="ctr" horzOverflow="overflow"/>
                </a:tc>
                <a:tc>
                  <a:txBody>
                    <a:bodyPr/>
                    <a:lstStyle/>
                    <a:p>
                      <a:pPr algn="ctr" defTabSz="914400">
                        <a:tabLst>
                          <a:tab pos="1663700" algn="l"/>
                        </a:tabLst>
                        <a:defRPr b="0"/>
                      </a:pPr>
                      <a:r>
                        <a:rPr sz="800" b="1" dirty="0" err="1"/>
                        <a:t>系统代数</a:t>
                      </a:r>
                      <a:endParaRPr sz="800" b="1" dirty="0"/>
                    </a:p>
                  </a:txBody>
                  <a:tcPr marL="19043" marR="19043" marT="19043" marB="19043" anchor="ctr" horzOverflow="overflow"/>
                </a:tc>
                <a:tc>
                  <a:txBody>
                    <a:bodyPr/>
                    <a:lstStyle/>
                    <a:p>
                      <a:pPr algn="ctr" defTabSz="914400">
                        <a:tabLst>
                          <a:tab pos="1663700" algn="l"/>
                        </a:tabLst>
                        <a:defRPr b="0"/>
                      </a:pPr>
                      <a:r>
                        <a:rPr sz="800" b="1" dirty="0" err="1"/>
                        <a:t>离散系统</a:t>
                      </a:r>
                      <a:endParaRPr sz="800" b="1" dirty="0"/>
                    </a:p>
                  </a:txBody>
                  <a:tcPr marL="19043" marR="19043" marT="19043" marB="19043" anchor="ctr" horzOverflow="overflow"/>
                </a:tc>
                <a:tc>
                  <a:txBody>
                    <a:bodyPr/>
                    <a:lstStyle/>
                    <a:p>
                      <a:pPr algn="ctr" defTabSz="914400">
                        <a:tabLst>
                          <a:tab pos="1663700" algn="l"/>
                        </a:tabLst>
                        <a:defRPr b="0"/>
                      </a:pPr>
                      <a:r>
                        <a:rPr sz="800" b="1" dirty="0" err="1"/>
                        <a:t>动态系统</a:t>
                      </a:r>
                      <a:endParaRPr sz="800" b="1" dirty="0"/>
                    </a:p>
                  </a:txBody>
                  <a:tcPr marL="19043" marR="19043" marT="19043" marB="19043" anchor="ctr" horzOverflow="overflow"/>
                </a:tc>
                <a:tc>
                  <a:txBody>
                    <a:bodyPr/>
                    <a:lstStyle/>
                    <a:p>
                      <a:pPr algn="ctr" defTabSz="914400">
                        <a:tabLst>
                          <a:tab pos="1663700" algn="l"/>
                        </a:tabLst>
                        <a:defRPr b="0"/>
                      </a:pPr>
                      <a:r>
                        <a:rPr sz="800" b="1" dirty="0" err="1"/>
                        <a:t>概率推论</a:t>
                      </a:r>
                      <a:endParaRPr sz="800" b="1" dirty="0"/>
                    </a:p>
                  </a:txBody>
                  <a:tcPr marL="19043" marR="19043" marT="19043" marB="19043" anchor="ctr" horzOverflow="overflow"/>
                </a:tc>
                <a:tc>
                  <a:txBody>
                    <a:bodyPr/>
                    <a:lstStyle/>
                    <a:p>
                      <a:pPr algn="ctr" defTabSz="914400">
                        <a:tabLst>
                          <a:tab pos="1663700" algn="l"/>
                        </a:tabLst>
                        <a:defRPr b="0"/>
                      </a:pPr>
                      <a:r>
                        <a:rPr sz="800" b="1" dirty="0" err="1"/>
                        <a:t>专家规则系统</a:t>
                      </a:r>
                      <a:endParaRPr sz="800" b="1" dirty="0"/>
                    </a:p>
                  </a:txBody>
                  <a:tcPr marL="19043" marR="19043" marT="19043" marB="19043" anchor="ctr" horzOverflow="overflow"/>
                </a:tc>
                <a:tc>
                  <a:txBody>
                    <a:bodyPr/>
                    <a:lstStyle/>
                    <a:p>
                      <a:pPr algn="ctr" defTabSz="914400">
                        <a:tabLst>
                          <a:tab pos="1663700" algn="l"/>
                        </a:tabLst>
                        <a:defRPr b="0"/>
                      </a:pPr>
                      <a:r>
                        <a:rPr sz="800" b="1" dirty="0" err="1"/>
                        <a:t>范畴论</a:t>
                      </a:r>
                      <a:endParaRPr sz="800" b="1" dirty="0"/>
                    </a:p>
                  </a:txBody>
                  <a:tcPr marL="19043" marR="19043" marT="19043" marB="19043" anchor="ctr" horzOverflow="overflow"/>
                </a:tc>
                <a:tc>
                  <a:txBody>
                    <a:bodyPr/>
                    <a:lstStyle/>
                    <a:p>
                      <a:pPr algn="ctr" defTabSz="914400">
                        <a:tabLst>
                          <a:tab pos="1663700" algn="l"/>
                        </a:tabLst>
                        <a:defRPr b="0"/>
                      </a:pPr>
                      <a:r>
                        <a:rPr sz="800" b="1" dirty="0" err="1"/>
                        <a:t>证明辅助系统</a:t>
                      </a:r>
                      <a:endParaRPr sz="800" b="1" dirty="0"/>
                    </a:p>
                  </a:txBody>
                  <a:tcPr marL="19043" marR="19043" marT="19043" marB="19043" anchor="ctr" horzOverflow="overflow"/>
                </a:tc>
                <a:extLst>
                  <a:ext uri="{0D108BD9-81ED-4DB2-BD59-A6C34878D82A}">
                    <a16:rowId xmlns:a16="http://schemas.microsoft.com/office/drawing/2014/main" val="10000"/>
                  </a:ext>
                </a:extLst>
              </a:tr>
              <a:tr h="386254">
                <a:tc>
                  <a:txBody>
                    <a:bodyPr/>
                    <a:lstStyle/>
                    <a:p>
                      <a:pPr defTabSz="914400">
                        <a:tabLst>
                          <a:tab pos="1663700" algn="l"/>
                        </a:tabLst>
                        <a:defRPr b="0"/>
                      </a:pPr>
                      <a:r>
                        <a:rPr sz="800" b="1" dirty="0" err="1"/>
                        <a:t>算元（名词片语</a:t>
                      </a:r>
                      <a:r>
                        <a:rPr sz="800" b="1" dirty="0"/>
                        <a:t>）</a:t>
                      </a:r>
                    </a:p>
                  </a:txBody>
                  <a:tcPr marL="19043" marR="19043" marT="19043" marB="19043" anchor="ctr" horzOverflow="overflow"/>
                </a:tc>
                <a:tc>
                  <a:txBody>
                    <a:bodyPr/>
                    <a:lstStyle/>
                    <a:p>
                      <a:pPr algn="ctr" defTabSz="914400"/>
                      <a:r>
                        <a:rPr sz="800" dirty="0"/>
                        <a:t>&lt;</a:t>
                      </a:r>
                      <a:r>
                        <a:rPr sz="800" dirty="0" err="1"/>
                        <a:t>特性</a:t>
                      </a:r>
                      <a:r>
                        <a:rPr sz="800" dirty="0"/>
                        <a:t>, </a:t>
                      </a:r>
                      <a:r>
                        <a:rPr sz="800" dirty="0" err="1"/>
                        <a:t>真值</a:t>
                      </a:r>
                      <a:r>
                        <a:rPr sz="800" dirty="0"/>
                        <a:t>, </a:t>
                      </a:r>
                      <a:r>
                        <a:rPr sz="800" dirty="0" err="1"/>
                        <a:t>组织</a:t>
                      </a:r>
                      <a:r>
                        <a:rPr sz="800" dirty="0"/>
                        <a:t>&gt;</a:t>
                      </a:r>
                    </a:p>
                  </a:txBody>
                  <a:tcPr marL="19043" marR="19043" marT="19043" marB="19043" anchor="ctr" horzOverflow="overflow"/>
                </a:tc>
                <a:tc>
                  <a:txBody>
                    <a:bodyPr/>
                    <a:lstStyle/>
                    <a:p>
                      <a:pPr algn="ctr" defTabSz="914400"/>
                      <a:r>
                        <a:rPr sz="800" dirty="0" err="1"/>
                        <a:t>事件令牌</a:t>
                      </a:r>
                      <a:endParaRPr sz="800" dirty="0"/>
                    </a:p>
                  </a:txBody>
                  <a:tcPr marL="19043" marR="19043" marT="19043" marB="19043" anchor="ctr" horzOverflow="overflow"/>
                </a:tc>
                <a:tc>
                  <a:txBody>
                    <a:bodyPr/>
                    <a:lstStyle/>
                    <a:p>
                      <a:pPr algn="ctr" defTabSz="914400"/>
                      <a:r>
                        <a:rPr sz="800" dirty="0" err="1"/>
                        <a:t>变量矩阵</a:t>
                      </a:r>
                      <a:endParaRPr sz="800" dirty="0"/>
                    </a:p>
                  </a:txBody>
                  <a:tcPr marL="19043" marR="19043" marT="19043" marB="19043" anchor="ctr" horzOverflow="overflow"/>
                </a:tc>
                <a:tc>
                  <a:txBody>
                    <a:bodyPr/>
                    <a:lstStyle/>
                    <a:p>
                      <a:pPr algn="ctr" defTabSz="914400"/>
                      <a:r>
                        <a:rPr sz="800"/>
                        <a:t>各变量的
概率分布函数</a:t>
                      </a:r>
                    </a:p>
                  </a:txBody>
                  <a:tcPr marL="19043" marR="19043" marT="19043" marB="19043" anchor="ctr" horzOverflow="overflow"/>
                </a:tc>
                <a:tc>
                  <a:txBody>
                    <a:bodyPr/>
                    <a:lstStyle/>
                    <a:p>
                      <a:pPr algn="ctr" defTabSz="914400"/>
                      <a:r>
                        <a:rPr sz="800"/>
                        <a:t>布尔逻辑变量</a:t>
                      </a:r>
                    </a:p>
                  </a:txBody>
                  <a:tcPr marL="19043" marR="19043" marT="19043" marB="19043" anchor="ctr" horzOverflow="overflow"/>
                </a:tc>
                <a:tc>
                  <a:txBody>
                    <a:bodyPr/>
                    <a:lstStyle/>
                    <a:p>
                      <a:pPr algn="ctr" defTabSz="914400"/>
                      <a:r>
                        <a:rPr sz="800"/>
                        <a:t>对象</a:t>
                      </a:r>
                    </a:p>
                  </a:txBody>
                  <a:tcPr marL="19043" marR="19043" marT="19043" marB="19043" anchor="ctr" horzOverflow="overflow"/>
                </a:tc>
                <a:tc>
                  <a:txBody>
                    <a:bodyPr/>
                    <a:lstStyle/>
                    <a:p>
                      <a:pPr algn="ctr" defTabSz="914400"/>
                      <a:r>
                        <a:rPr sz="800"/>
                        <a:t>定理陈述</a:t>
                      </a:r>
                    </a:p>
                  </a:txBody>
                  <a:tcPr marL="19043" marR="19043" marT="19043" marB="19043" anchor="ctr" horzOverflow="overflow"/>
                </a:tc>
                <a:extLst>
                  <a:ext uri="{0D108BD9-81ED-4DB2-BD59-A6C34878D82A}">
                    <a16:rowId xmlns:a16="http://schemas.microsoft.com/office/drawing/2014/main" val="10001"/>
                  </a:ext>
                </a:extLst>
              </a:tr>
              <a:tr h="386254">
                <a:tc>
                  <a:txBody>
                    <a:bodyPr/>
                    <a:lstStyle/>
                    <a:p>
                      <a:pPr defTabSz="914400">
                        <a:tabLst>
                          <a:tab pos="1663700" algn="l"/>
                        </a:tabLst>
                        <a:defRPr b="0"/>
                      </a:pPr>
                      <a:r>
                        <a:rPr sz="800" b="1"/>
                        <a:t>算符（动词片语）</a:t>
                      </a:r>
                    </a:p>
                  </a:txBody>
                  <a:tcPr marL="19043" marR="19043" marT="19043" marB="19043" anchor="ctr" horzOverflow="overflow"/>
                </a:tc>
                <a:tc>
                  <a:txBody>
                    <a:bodyPr/>
                    <a:lstStyle/>
                    <a:p>
                      <a:pPr algn="ctr" defTabSz="914400"/>
                      <a:r>
                        <a:rPr sz="800"/>
                        <a:t>{编码, 枚举, 评估}</a:t>
                      </a:r>
                    </a:p>
                  </a:txBody>
                  <a:tcPr marL="19043" marR="19043" marT="19043" marB="19043" anchor="ctr" horzOverflow="overflow"/>
                </a:tc>
                <a:tc>
                  <a:txBody>
                    <a:bodyPr/>
                    <a:lstStyle/>
                    <a:p>
                      <a:pPr algn="ctr" defTabSz="914400"/>
                      <a:r>
                        <a:rPr sz="800"/>
                        <a:t>令牌追踪过程</a:t>
                      </a:r>
                    </a:p>
                  </a:txBody>
                  <a:tcPr marL="19043" marR="19043" marT="19043" marB="19043" anchor="ctr" horzOverflow="overflow"/>
                </a:tc>
                <a:tc>
                  <a:txBody>
                    <a:bodyPr/>
                    <a:lstStyle/>
                    <a:p>
                      <a:pPr algn="ctr" defTabSz="914400"/>
                      <a:r>
                        <a:rPr sz="800" dirty="0" err="1"/>
                        <a:t>更新时序数列</a:t>
                      </a:r>
                      <a:endParaRPr sz="800" dirty="0"/>
                    </a:p>
                  </a:txBody>
                  <a:tcPr marL="19043" marR="19043" marT="19043" marB="19043" anchor="ctr" horzOverflow="overflow"/>
                </a:tc>
                <a:tc>
                  <a:txBody>
                    <a:bodyPr/>
                    <a:lstStyle/>
                    <a:p>
                      <a:pPr algn="ctr" defTabSz="914400"/>
                      <a:r>
                        <a:rPr sz="800" dirty="0" err="1"/>
                        <a:t>条件概率矩阵</a:t>
                      </a:r>
                      <a:endParaRPr sz="800" dirty="0"/>
                    </a:p>
                  </a:txBody>
                  <a:tcPr marL="19043" marR="19043" marT="19043" marB="19043" anchor="ctr" horzOverflow="overflow"/>
                </a:tc>
                <a:tc>
                  <a:txBody>
                    <a:bodyPr/>
                    <a:lstStyle/>
                    <a:p>
                      <a:pPr algn="ctr" defTabSz="914400"/>
                      <a:r>
                        <a:rPr sz="800"/>
                        <a:t>规则宣告语言</a:t>
                      </a:r>
                    </a:p>
                  </a:txBody>
                  <a:tcPr marL="19043" marR="19043" marT="19043" marB="19043" anchor="ctr" horzOverflow="overflow"/>
                </a:tc>
                <a:tc>
                  <a:txBody>
                    <a:bodyPr/>
                    <a:lstStyle/>
                    <a:p>
                      <a:pPr algn="ctr" defTabSz="914400"/>
                      <a:r>
                        <a:rPr sz="800"/>
                        <a:t>态射</a:t>
                      </a:r>
                    </a:p>
                  </a:txBody>
                  <a:tcPr marL="19043" marR="19043" marT="19043" marB="19043" anchor="ctr" horzOverflow="overflow"/>
                </a:tc>
                <a:tc>
                  <a:txBody>
                    <a:bodyPr/>
                    <a:lstStyle/>
                    <a:p>
                      <a:pPr algn="ctr" defTabSz="914400"/>
                      <a:r>
                        <a:rPr sz="800"/>
                        <a:t>使用者提示</a:t>
                      </a:r>
                    </a:p>
                  </a:txBody>
                  <a:tcPr marL="19043" marR="19043" marT="19043" marB="19043" anchor="ctr" horzOverflow="overflow"/>
                </a:tc>
                <a:extLst>
                  <a:ext uri="{0D108BD9-81ED-4DB2-BD59-A6C34878D82A}">
                    <a16:rowId xmlns:a16="http://schemas.microsoft.com/office/drawing/2014/main" val="10002"/>
                  </a:ext>
                </a:extLst>
              </a:tr>
              <a:tr h="386254">
                <a:tc>
                  <a:txBody>
                    <a:bodyPr/>
                    <a:lstStyle/>
                    <a:p>
                      <a:pPr defTabSz="914400">
                        <a:tabLst>
                          <a:tab pos="1663700" algn="l"/>
                        </a:tabLst>
                        <a:defRPr b="0"/>
                      </a:pPr>
                      <a:r>
                        <a:rPr sz="800" b="1"/>
                        <a:t>元素关系</a:t>
                      </a:r>
                    </a:p>
                  </a:txBody>
                  <a:tcPr marL="19043" marR="19043" marT="19043" marB="19043" anchor="ctr" horzOverflow="overflow"/>
                </a:tc>
                <a:tc>
                  <a:txBody>
                    <a:bodyPr/>
                    <a:lstStyle/>
                    <a:p>
                      <a:pPr algn="ctr" defTabSz="914400"/>
                      <a:r>
                        <a:rPr sz="800" dirty="0" err="1"/>
                        <a:t>键值对</a:t>
                      </a:r>
                      <a:r>
                        <a:rPr lang="en-TW" sz="800" dirty="0"/>
                        <a:t>数据格式</a:t>
                      </a:r>
                      <a:endParaRPr sz="800" dirty="0"/>
                    </a:p>
                  </a:txBody>
                  <a:tcPr marL="19043" marR="19043" marT="19043" marB="19043" anchor="ctr" horzOverflow="overflow"/>
                </a:tc>
                <a:tc>
                  <a:txBody>
                    <a:bodyPr/>
                    <a:lstStyle/>
                    <a:p>
                      <a:pPr algn="ctr" defTabSz="914400"/>
                      <a:r>
                        <a:rPr sz="800"/>
                        <a:t>拓扑条件</a:t>
                      </a:r>
                    </a:p>
                  </a:txBody>
                  <a:tcPr marL="19043" marR="19043" marT="19043" marB="19043" anchor="ctr" horzOverflow="overflow"/>
                </a:tc>
                <a:tc>
                  <a:txBody>
                    <a:bodyPr/>
                    <a:lstStyle/>
                    <a:p>
                      <a:pPr algn="ctr" defTabSz="914400"/>
                      <a:r>
                        <a:rPr sz="800"/>
                        <a:t>因变量表达式</a:t>
                      </a:r>
                    </a:p>
                  </a:txBody>
                  <a:tcPr marL="19043" marR="19043" marT="19043" marB="19043" anchor="ctr" horzOverflow="overflow"/>
                </a:tc>
                <a:tc>
                  <a:txBody>
                    <a:bodyPr/>
                    <a:lstStyle/>
                    <a:p>
                      <a:pPr algn="ctr" defTabSz="914400"/>
                      <a:r>
                        <a:rPr sz="800" dirty="0" err="1"/>
                        <a:t>因果拓扑结构</a:t>
                      </a:r>
                      <a:endParaRPr sz="800" dirty="0"/>
                    </a:p>
                  </a:txBody>
                  <a:tcPr marL="19043" marR="19043" marT="19043" marB="19043" anchor="ctr" horzOverflow="overflow"/>
                </a:tc>
                <a:tc>
                  <a:txBody>
                    <a:bodyPr/>
                    <a:lstStyle/>
                    <a:p>
                      <a:pPr algn="ctr" defTabSz="914400"/>
                      <a:r>
                        <a:rPr sz="800" dirty="0" err="1"/>
                        <a:t>假设</a:t>
                      </a:r>
                      <a:r>
                        <a:rPr sz="800" dirty="0"/>
                        <a:t> </a:t>
                      </a:r>
                      <a:r>
                        <a:rPr sz="800" dirty="0" err="1"/>
                        <a:t>与</a:t>
                      </a:r>
                      <a:r>
                        <a:rPr sz="800" dirty="0"/>
                        <a:t> </a:t>
                      </a:r>
                      <a:r>
                        <a:rPr sz="800" dirty="0" err="1"/>
                        <a:t>断言</a:t>
                      </a:r>
                      <a:endParaRPr sz="800" dirty="0"/>
                    </a:p>
                  </a:txBody>
                  <a:tcPr marL="19043" marR="19043" marT="19043" marB="19043" anchor="ctr" horzOverflow="overflow"/>
                </a:tc>
                <a:tc>
                  <a:txBody>
                    <a:bodyPr/>
                    <a:lstStyle/>
                    <a:p>
                      <a:pPr algn="ctr" defTabSz="914400"/>
                      <a:r>
                        <a:rPr sz="800" dirty="0" err="1"/>
                        <a:t>箭头</a:t>
                      </a:r>
                      <a:r>
                        <a:rPr sz="800" dirty="0"/>
                        <a:t>/
</a:t>
                      </a:r>
                      <a:r>
                        <a:rPr sz="800" dirty="0" err="1"/>
                        <a:t>函数</a:t>
                      </a:r>
                      <a:r>
                        <a:rPr sz="800" dirty="0"/>
                        <a:t>/</a:t>
                      </a:r>
                      <a:r>
                        <a:rPr lang="en-US" sz="800" dirty="0" err="1"/>
                        <a:t>态射</a:t>
                      </a:r>
                      <a:endParaRPr sz="800" dirty="0"/>
                    </a:p>
                  </a:txBody>
                  <a:tcPr marL="19043" marR="19043" marT="19043" marB="19043" anchor="ctr" horzOverflow="overflow"/>
                </a:tc>
                <a:tc>
                  <a:txBody>
                    <a:bodyPr/>
                    <a:lstStyle/>
                    <a:p>
                      <a:pPr algn="ctr" defTabSz="914400"/>
                      <a:r>
                        <a:rPr sz="800"/>
                        <a:t>假设 与 断言</a:t>
                      </a:r>
                    </a:p>
                  </a:txBody>
                  <a:tcPr marL="19043" marR="19043" marT="19043" marB="19043" anchor="ctr" horzOverflow="overflow"/>
                </a:tc>
                <a:extLst>
                  <a:ext uri="{0D108BD9-81ED-4DB2-BD59-A6C34878D82A}">
                    <a16:rowId xmlns:a16="http://schemas.microsoft.com/office/drawing/2014/main" val="10003"/>
                  </a:ext>
                </a:extLst>
              </a:tr>
              <a:tr h="386254">
                <a:tc>
                  <a:txBody>
                    <a:bodyPr/>
                    <a:lstStyle/>
                    <a:p>
                      <a:pPr defTabSz="914400">
                        <a:tabLst>
                          <a:tab pos="1663700" algn="l"/>
                        </a:tabLst>
                        <a:defRPr b="0"/>
                      </a:pPr>
                      <a:r>
                        <a:rPr sz="800" b="1"/>
                        <a:t>时域尺度</a:t>
                      </a:r>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tc>
                  <a:txBody>
                    <a:bodyPr/>
                    <a:lstStyle/>
                    <a:p>
                      <a:pPr algn="ctr" defTabSz="914400"/>
                      <a:r>
                        <a:rPr sz="800"/>
                        <a:t>离散时域</a:t>
                      </a:r>
                    </a:p>
                  </a:txBody>
                  <a:tcPr marL="19043" marR="19043" marT="19043" marB="19043" anchor="ctr" horzOverflow="overflow"/>
                </a:tc>
                <a:tc>
                  <a:txBody>
                    <a:bodyPr/>
                    <a:lstStyle/>
                    <a:p>
                      <a:pPr algn="ctr" defTabSz="914400"/>
                      <a:r>
                        <a:rPr sz="800"/>
                        <a:t>连续时域</a:t>
                      </a:r>
                    </a:p>
                  </a:txBody>
                  <a:tcPr marL="19043" marR="19043" marT="19043" marB="19043" anchor="ctr" horzOverflow="overflow"/>
                </a:tc>
                <a:tc>
                  <a:txBody>
                    <a:bodyPr/>
                    <a:lstStyle/>
                    <a:p>
                      <a:pPr algn="ctr" defTabSz="914400"/>
                      <a:r>
                        <a:rPr sz="800"/>
                        <a:t>无时域概念</a:t>
                      </a:r>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extLst>
                  <a:ext uri="{0D108BD9-81ED-4DB2-BD59-A6C34878D82A}">
                    <a16:rowId xmlns:a16="http://schemas.microsoft.com/office/drawing/2014/main" val="10004"/>
                  </a:ext>
                </a:extLst>
              </a:tr>
              <a:tr h="386254">
                <a:tc>
                  <a:txBody>
                    <a:bodyPr/>
                    <a:lstStyle/>
                    <a:p>
                      <a:pPr defTabSz="914400">
                        <a:tabLst>
                          <a:tab pos="1663700" algn="l"/>
                        </a:tabLst>
                        <a:defRPr b="0"/>
                      </a:pPr>
                      <a:r>
                        <a:rPr sz="800" b="1"/>
                        <a:t>形式化语义</a:t>
                      </a:r>
                    </a:p>
                  </a:txBody>
                  <a:tcPr marL="19043" marR="19043" marT="19043" marB="19043" anchor="ctr" horzOverflow="overflow"/>
                </a:tc>
                <a:tc>
                  <a:txBody>
                    <a:bodyPr/>
                    <a:lstStyle/>
                    <a:p>
                      <a:pPr algn="ctr" defTabSz="914400"/>
                      <a:r>
                        <a:rPr sz="800"/>
                        <a:t>可达性分析</a:t>
                      </a:r>
                    </a:p>
                  </a:txBody>
                  <a:tcPr marL="19043" marR="19043" marT="19043" marB="19043" anchor="ctr" horzOverflow="overflow"/>
                </a:tc>
                <a:tc>
                  <a:txBody>
                    <a:bodyPr/>
                    <a:lstStyle/>
                    <a:p>
                      <a:pPr algn="ctr" defTabSz="914400"/>
                      <a:r>
                        <a:rPr sz="800"/>
                        <a:t>安全性与活性分析</a:t>
                      </a:r>
                    </a:p>
                  </a:txBody>
                  <a:tcPr marL="19043" marR="19043" marT="19043" marB="19043" anchor="ctr" horzOverflow="overflow"/>
                </a:tc>
                <a:tc>
                  <a:txBody>
                    <a:bodyPr/>
                    <a:lstStyle/>
                    <a:p>
                      <a:pPr algn="ctr" defTabSz="914400"/>
                      <a:r>
                        <a:rPr sz="800"/>
                        <a:t>变量数列报表</a:t>
                      </a:r>
                    </a:p>
                  </a:txBody>
                  <a:tcPr marL="19043" marR="19043" marT="19043" marB="19043" anchor="ctr" horzOverflow="overflow"/>
                </a:tc>
                <a:tc>
                  <a:txBody>
                    <a:bodyPr/>
                    <a:lstStyle/>
                    <a:p>
                      <a:pPr algn="ctr" defTabSz="914400"/>
                      <a:r>
                        <a:rPr sz="800"/>
                        <a:t>边际概率分布</a:t>
                      </a:r>
                    </a:p>
                  </a:txBody>
                  <a:tcPr marL="19043" marR="19043" marT="19043" marB="19043" anchor="ctr" horzOverflow="overflow"/>
                </a:tc>
                <a:tc>
                  <a:txBody>
                    <a:bodyPr/>
                    <a:lstStyle/>
                    <a:p>
                      <a:pPr algn="ctr" defTabSz="914400"/>
                      <a:r>
                        <a:rPr sz="800"/>
                        <a:t>合规系统配置</a:t>
                      </a:r>
                    </a:p>
                  </a:txBody>
                  <a:tcPr marL="19043" marR="19043" marT="19043" marB="19043" anchor="ctr" horzOverflow="overflow"/>
                </a:tc>
                <a:tc>
                  <a:txBody>
                    <a:bodyPr/>
                    <a:lstStyle/>
                    <a:p>
                      <a:pPr algn="ctr" defTabSz="914400"/>
                      <a:r>
                        <a:rPr sz="800" dirty="0" err="1"/>
                        <a:t>同构条件分析</a:t>
                      </a:r>
                      <a:endParaRPr sz="800" dirty="0"/>
                    </a:p>
                  </a:txBody>
                  <a:tcPr marL="19043" marR="19043" marT="19043" marB="19043" anchor="ctr" horzOverflow="overflow"/>
                </a:tc>
                <a:tc>
                  <a:txBody>
                    <a:bodyPr/>
                    <a:lstStyle/>
                    <a:p>
                      <a:pPr algn="ctr" defTabSz="914400"/>
                      <a:r>
                        <a:rPr sz="800"/>
                        <a:t>变量命名 与 
拓扑关系</a:t>
                      </a:r>
                    </a:p>
                  </a:txBody>
                  <a:tcPr marL="19043" marR="19043" marT="19043" marB="19043" anchor="ctr" horzOverflow="overflow"/>
                </a:tc>
                <a:extLst>
                  <a:ext uri="{0D108BD9-81ED-4DB2-BD59-A6C34878D82A}">
                    <a16:rowId xmlns:a16="http://schemas.microsoft.com/office/drawing/2014/main" val="10005"/>
                  </a:ext>
                </a:extLst>
              </a:tr>
              <a:tr h="386254">
                <a:tc>
                  <a:txBody>
                    <a:bodyPr/>
                    <a:lstStyle/>
                    <a:p>
                      <a:pPr defTabSz="914400">
                        <a:tabLst>
                          <a:tab pos="1663700" algn="l"/>
                        </a:tabLst>
                        <a:defRPr b="0"/>
                      </a:pPr>
                      <a:r>
                        <a:rPr sz="800" b="1"/>
                        <a:t>执行引擎</a:t>
                      </a:r>
                    </a:p>
                  </a:txBody>
                  <a:tcPr marL="19043" marR="19043" marT="19043" marB="19043" anchor="ctr" horzOverflow="overflow"/>
                </a:tc>
                <a:tc>
                  <a:txBody>
                    <a:bodyPr/>
                    <a:lstStyle/>
                    <a:p>
                      <a:pPr algn="ctr" defTabSz="914400"/>
                      <a:r>
                        <a:rPr sz="800"/>
                        <a:t>复合式计算模型</a:t>
                      </a:r>
                    </a:p>
                  </a:txBody>
                  <a:tcPr marL="19043" marR="19043" marT="19043" marB="19043" anchor="ctr" horzOverflow="overflow"/>
                </a:tc>
                <a:tc>
                  <a:txBody>
                    <a:bodyPr/>
                    <a:lstStyle/>
                    <a:p>
                      <a:pPr algn="ctr" defTabSz="914400"/>
                      <a:r>
                        <a:rPr sz="800"/>
                        <a:t>Petri-Net</a:t>
                      </a:r>
                    </a:p>
                  </a:txBody>
                  <a:tcPr marL="19043" marR="19043" marT="19043" marB="19043" anchor="ctr" horzOverflow="overflow"/>
                </a:tc>
                <a:tc>
                  <a:txBody>
                    <a:bodyPr/>
                    <a:lstStyle/>
                    <a:p>
                      <a:pPr algn="ctr" defTabSz="914400"/>
                      <a:r>
                        <a:rPr sz="800"/>
                        <a:t>联立方程式求解器</a:t>
                      </a:r>
                    </a:p>
                  </a:txBody>
                  <a:tcPr marL="19043" marR="19043" marT="19043" marB="19043" anchor="ctr" horzOverflow="overflow"/>
                </a:tc>
                <a:tc>
                  <a:txBody>
                    <a:bodyPr/>
                    <a:lstStyle/>
                    <a:p>
                      <a:pPr algn="ctr" defTabSz="914400"/>
                      <a:r>
                        <a:rPr sz="800"/>
                        <a:t>贝叶斯网络</a:t>
                      </a:r>
                    </a:p>
                  </a:txBody>
                  <a:tcPr marL="19043" marR="19043" marT="19043" marB="19043" anchor="ctr" horzOverflow="overflow"/>
                </a:tc>
                <a:tc>
                  <a:txBody>
                    <a:bodyPr/>
                    <a:lstStyle/>
                    <a:p>
                      <a:pPr algn="ctr" defTabSz="914400"/>
                      <a:r>
                        <a:rPr sz="800"/>
                        <a:t>SAT Solver</a:t>
                      </a:r>
                    </a:p>
                  </a:txBody>
                  <a:tcPr marL="19043" marR="19043" marT="19043" marB="19043" anchor="ctr" horzOverflow="overflow"/>
                </a:tc>
                <a:tc>
                  <a:txBody>
                    <a:bodyPr/>
                    <a:lstStyle/>
                    <a:p>
                      <a:pPr algn="ctr" defTabSz="914400"/>
                      <a:r>
                        <a:rPr sz="800" dirty="0" err="1"/>
                        <a:t>Olog</a:t>
                      </a:r>
                      <a:r>
                        <a:rPr sz="800" dirty="0"/>
                        <a:t>/</a:t>
                      </a:r>
                      <a:r>
                        <a:rPr sz="800" dirty="0" err="1"/>
                        <a:t>Catlab</a:t>
                      </a:r>
                      <a:endParaRPr sz="800" dirty="0"/>
                    </a:p>
                  </a:txBody>
                  <a:tcPr marL="19043" marR="19043" marT="19043" marB="19043" anchor="ctr" horzOverflow="overflow"/>
                </a:tc>
                <a:tc>
                  <a:txBody>
                    <a:bodyPr/>
                    <a:lstStyle/>
                    <a:p>
                      <a:pPr algn="ctr" defTabSz="914400"/>
                      <a:r>
                        <a:rPr sz="800" dirty="0" err="1"/>
                        <a:t>归纳</a:t>
                      </a:r>
                      <a:r>
                        <a:rPr sz="800" dirty="0"/>
                        <a:t>/</a:t>
                      </a:r>
                      <a:r>
                        <a:rPr sz="800" dirty="0" err="1"/>
                        <a:t>演绎</a:t>
                      </a:r>
                      <a:r>
                        <a:rPr sz="800" dirty="0"/>
                        <a:t>/</a:t>
                      </a:r>
                      <a:r>
                        <a:rPr sz="800" dirty="0" err="1"/>
                        <a:t>简化</a:t>
                      </a:r>
                      <a:endParaRPr sz="800" dirty="0"/>
                    </a:p>
                  </a:txBody>
                  <a:tcPr marL="19043" marR="19043" marT="19043" marB="19043" anchor="ctr" horzOverflow="overflow"/>
                </a:tc>
                <a:extLst>
                  <a:ext uri="{0D108BD9-81ED-4DB2-BD59-A6C34878D82A}">
                    <a16:rowId xmlns:a16="http://schemas.microsoft.com/office/drawing/2014/main" val="10006"/>
                  </a:ext>
                </a:extLst>
              </a:tr>
              <a:tr h="386254">
                <a:tc>
                  <a:txBody>
                    <a:bodyPr/>
                    <a:lstStyle/>
                    <a:p>
                      <a:pPr defTabSz="914400">
                        <a:tabLst>
                          <a:tab pos="1663700" algn="l"/>
                        </a:tabLst>
                        <a:defRPr b="0"/>
                      </a:pPr>
                      <a:r>
                        <a:rPr sz="800" b="1"/>
                        <a:t>应用领域</a:t>
                      </a:r>
                    </a:p>
                  </a:txBody>
                  <a:tcPr marL="19043" marR="19043" marT="19043" marB="19043" anchor="ctr" horzOverflow="overflow"/>
                </a:tc>
                <a:tc>
                  <a:txBody>
                    <a:bodyPr/>
                    <a:lstStyle/>
                    <a:p>
                      <a:pPr algn="ctr" defTabSz="914400"/>
                      <a:r>
                        <a:rPr sz="800"/>
                        <a:t>系统方案开发</a:t>
                      </a:r>
                    </a:p>
                  </a:txBody>
                  <a:tcPr marL="19043" marR="19043" marT="19043" marB="19043" anchor="ctr" horzOverflow="overflow"/>
                </a:tc>
                <a:tc>
                  <a:txBody>
                    <a:bodyPr/>
                    <a:lstStyle/>
                    <a:p>
                      <a:pPr algn="ctr" defTabSz="914400"/>
                      <a:r>
                        <a:rPr sz="800"/>
                        <a:t>安全与活性分析</a:t>
                      </a:r>
                    </a:p>
                  </a:txBody>
                  <a:tcPr marL="19043" marR="19043" marT="19043" marB="19043" anchor="ctr" horzOverflow="overflow"/>
                </a:tc>
                <a:tc>
                  <a:txBody>
                    <a:bodyPr/>
                    <a:lstStyle/>
                    <a:p>
                      <a:pPr algn="ctr" defTabSz="914400"/>
                      <a:r>
                        <a:rPr sz="800"/>
                        <a:t>系统趋势分析</a:t>
                      </a:r>
                    </a:p>
                  </a:txBody>
                  <a:tcPr marL="19043" marR="19043" marT="19043" marB="19043" anchor="ctr" horzOverflow="overflow"/>
                </a:tc>
                <a:tc>
                  <a:txBody>
                    <a:bodyPr/>
                    <a:lstStyle/>
                    <a:p>
                      <a:pPr algn="ctr" defTabSz="914400"/>
                      <a:r>
                        <a:rPr sz="800"/>
                        <a:t>故障侦错</a:t>
                      </a:r>
                    </a:p>
                  </a:txBody>
                  <a:tcPr marL="19043" marR="19043" marT="19043" marB="19043" anchor="ctr" horzOverflow="overflow"/>
                </a:tc>
                <a:tc>
                  <a:txBody>
                    <a:bodyPr/>
                    <a:lstStyle/>
                    <a:p>
                      <a:pPr algn="ctr" defTabSz="914400"/>
                      <a:r>
                        <a:rPr sz="800"/>
                        <a:t>系统论证</a:t>
                      </a:r>
                    </a:p>
                  </a:txBody>
                  <a:tcPr marL="19043" marR="19043" marT="19043" marB="19043" anchor="ctr" horzOverflow="overflow"/>
                </a:tc>
                <a:tc>
                  <a:txBody>
                    <a:bodyPr/>
                    <a:lstStyle/>
                    <a:p>
                      <a:pPr algn="ctr" defTabSz="914400"/>
                      <a:r>
                        <a:rPr sz="800"/>
                        <a:t>纯数学</a:t>
                      </a:r>
                    </a:p>
                  </a:txBody>
                  <a:tcPr marL="19043" marR="19043" marT="19043" marB="19043" anchor="ctr" horzOverflow="overflow"/>
                </a:tc>
                <a:tc>
                  <a:txBody>
                    <a:bodyPr/>
                    <a:lstStyle/>
                    <a:p>
                      <a:pPr algn="ctr" defTabSz="914400"/>
                      <a:r>
                        <a:rPr sz="800" dirty="0" err="1"/>
                        <a:t>验证设计合约</a:t>
                      </a:r>
                      <a:endParaRPr sz="800" dirty="0"/>
                    </a:p>
                  </a:txBody>
                  <a:tcPr marL="19043" marR="19043" marT="19043" marB="19043"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155618" y="1487355"/>
            <a:ext cx="898809" cy="3090035"/>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Tree>
    <p:extLst>
      <p:ext uri="{BB962C8B-B14F-4D97-AF65-F5344CB8AC3E}">
        <p14:creationId xmlns:p14="http://schemas.microsoft.com/office/powerpoint/2010/main" val="2416652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367916" y="386722"/>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1799" dirty="0">
                <a:latin typeface="STXinwei" panose="02010800040101010101" pitchFamily="2" charset="-122"/>
                <a:ea typeface="STXinwei" panose="02010800040101010101" pitchFamily="2" charset="-122"/>
              </a:rPr>
              <a:t>何谓代数</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110364" y="2360371"/>
            <a:ext cx="7494359" cy="784446"/>
          </a:xfrm>
          <a:prstGeom prst="rect">
            <a:avLst/>
          </a:prstGeom>
          <a:noFill/>
        </p:spPr>
        <p:txBody>
          <a:bodyPr wrap="none" rtlCol="0">
            <a:spAutoFit/>
          </a:bodyPr>
          <a:lstStyle/>
          <a:p>
            <a:r>
              <a:rPr lang="en-TW" sz="1499" dirty="0">
                <a:latin typeface="STXinwei" panose="02010800040101010101" pitchFamily="2" charset="-122"/>
                <a:ea typeface="STXinwei" panose="02010800040101010101" pitchFamily="2" charset="-122"/>
              </a:rPr>
              <a:t>算元集</a:t>
            </a:r>
            <a:r>
              <a:rPr lang="zh-CN" altLang="en-US" sz="1499" dirty="0">
                <a:latin typeface="STXinwei" panose="02010800040101010101" pitchFamily="2" charset="-122"/>
                <a:ea typeface="STXinwei" panose="02010800040101010101" pitchFamily="2" charset="-122"/>
              </a:rPr>
              <a:t>：定义代数算元的集合范围，可视为代数的</a:t>
            </a:r>
            <a:r>
              <a:rPr lang="zh-CN" altLang="en-US" sz="1499" dirty="0">
                <a:solidFill>
                  <a:srgbClr val="FF0000"/>
                </a:solidFill>
                <a:latin typeface="STXinwei" panose="02010800040101010101" pitchFamily="2" charset="-122"/>
                <a:ea typeface="STXinwei" panose="02010800040101010101" pitchFamily="2" charset="-122"/>
              </a:rPr>
              <a:t>命名空间</a:t>
            </a:r>
            <a:r>
              <a:rPr lang="zh-CN" altLang="en-US" sz="1499" dirty="0">
                <a:latin typeface="STXinwei" panose="02010800040101010101" pitchFamily="2" charset="-122"/>
                <a:ea typeface="STXinwei" panose="02010800040101010101" pitchFamily="2" charset="-122"/>
              </a:rPr>
              <a:t>。</a:t>
            </a:r>
            <a:endParaRPr lang="en-US" altLang="zh-CN" sz="1499" dirty="0">
              <a:latin typeface="STXinwei" panose="02010800040101010101" pitchFamily="2" charset="-122"/>
              <a:ea typeface="STXinwei" panose="02010800040101010101" pitchFamily="2" charset="-122"/>
            </a:endParaRPr>
          </a:p>
          <a:p>
            <a:r>
              <a:rPr lang="zh-CN" altLang="en-US" sz="1499" dirty="0">
                <a:latin typeface="STXinwei" panose="02010800040101010101" pitchFamily="2" charset="-122"/>
                <a:ea typeface="STXinwei" panose="02010800040101010101" pitchFamily="2" charset="-122"/>
              </a:rPr>
              <a:t>算符集：定义算元之间通过复合符号交互</a:t>
            </a:r>
            <a:r>
              <a:rPr lang="zh-CN" altLang="en-US" sz="1499" dirty="0">
                <a:solidFill>
                  <a:srgbClr val="FF0000"/>
                </a:solidFill>
                <a:latin typeface="STXinwei" panose="02010800040101010101" pitchFamily="2" charset="-122"/>
                <a:ea typeface="STXinwei" panose="02010800040101010101" pitchFamily="2" charset="-122"/>
              </a:rPr>
              <a:t>映射</a:t>
            </a:r>
            <a:r>
              <a:rPr lang="zh-CN" altLang="en-US" sz="1499" dirty="0">
                <a:latin typeface="STXinwei" panose="02010800040101010101" pitchFamily="2" charset="-122"/>
                <a:ea typeface="STXinwei" panose="02010800040101010101" pitchFamily="2" charset="-122"/>
              </a:rPr>
              <a:t>的</a:t>
            </a:r>
            <a:r>
              <a:rPr lang="zh-CN" altLang="en-US" sz="1499" dirty="0">
                <a:solidFill>
                  <a:srgbClr val="FF0000"/>
                </a:solidFill>
                <a:latin typeface="STXinwei" panose="02010800040101010101" pitchFamily="2" charset="-122"/>
                <a:ea typeface="STXinwei" panose="02010800040101010101" pitchFamily="2" charset="-122"/>
              </a:rPr>
              <a:t>规则</a:t>
            </a:r>
            <a:r>
              <a:rPr lang="zh-CN" altLang="en-US" sz="1499" dirty="0">
                <a:latin typeface="STXinwei" panose="02010800040101010101" pitchFamily="2" charset="-122"/>
                <a:ea typeface="STXinwei" panose="02010800040101010101" pitchFamily="2" charset="-122"/>
              </a:rPr>
              <a:t>，如加、减、乘、除等</a:t>
            </a:r>
            <a:r>
              <a:rPr lang="zh-CN" altLang="en-TW" sz="1499" dirty="0">
                <a:latin typeface="STXinwei" panose="02010800040101010101" pitchFamily="2" charset="-122"/>
                <a:ea typeface="STXinwei" panose="02010800040101010101" pitchFamily="2" charset="-122"/>
              </a:rPr>
              <a:t>算符</a:t>
            </a:r>
            <a:r>
              <a:rPr lang="zh-CN" altLang="en-US" sz="1499" dirty="0">
                <a:latin typeface="STXinwei" panose="02010800040101010101" pitchFamily="2" charset="-122"/>
                <a:ea typeface="STXinwei" panose="02010800040101010101" pitchFamily="2" charset="-122"/>
              </a:rPr>
              <a:t>操作。</a:t>
            </a:r>
            <a:endParaRPr lang="en-US" altLang="zh-CN" sz="1499" dirty="0">
              <a:latin typeface="STXinwei" panose="02010800040101010101" pitchFamily="2" charset="-122"/>
              <a:ea typeface="STXinwei" panose="02010800040101010101" pitchFamily="2" charset="-122"/>
            </a:endParaRPr>
          </a:p>
          <a:p>
            <a:r>
              <a:rPr lang="en-TW" sz="1499" dirty="0">
                <a:latin typeface="STXinwei" panose="02010800040101010101" pitchFamily="2" charset="-122"/>
                <a:ea typeface="STXinwei" panose="02010800040101010101" pitchFamily="2" charset="-122"/>
              </a:rPr>
              <a:t>封闭性(Closure Property)</a:t>
            </a:r>
            <a:r>
              <a:rPr lang="zh-CN" altLang="en-US" sz="1499" dirty="0">
                <a:latin typeface="STXinwei" panose="02010800040101010101" pitchFamily="2" charset="-122"/>
                <a:ea typeface="STXinwei" panose="02010800040101010101" pitchFamily="2" charset="-122"/>
              </a:rPr>
              <a:t>：</a:t>
            </a:r>
            <a:r>
              <a:rPr lang="zh-CN" altLang="en-TW" sz="1499" dirty="0">
                <a:latin typeface="STXinwei" panose="02010800040101010101" pitchFamily="2" charset="-122"/>
                <a:ea typeface="STXinwei" panose="02010800040101010101" pitchFamily="2" charset="-122"/>
              </a:rPr>
              <a:t>通过算符</a:t>
            </a:r>
            <a:r>
              <a:rPr lang="zh-CN" altLang="en-US" sz="1499" dirty="0">
                <a:latin typeface="STXinwei" panose="02010800040101010101" pitchFamily="2" charset="-122"/>
                <a:ea typeface="STXinwei" panose="02010800040101010101" pitchFamily="2" charset="-122"/>
              </a:rPr>
              <a:t>所映射定义的算元，仍在算元集中。</a:t>
            </a:r>
            <a:endParaRPr lang="en-TW" sz="14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2758529" y="1737535"/>
            <a:ext cx="3496470" cy="415370"/>
          </a:xfrm>
          <a:prstGeom prst="rect">
            <a:avLst/>
          </a:prstGeom>
          <a:noFill/>
        </p:spPr>
        <p:txBody>
          <a:bodyPr wrap="none" rtlCol="0">
            <a:spAutoFit/>
          </a:bodyPr>
          <a:lstStyle/>
          <a:p>
            <a:r>
              <a:rPr lang="en-TW" sz="2099" dirty="0">
                <a:latin typeface="STXinwei" panose="02010800040101010101" pitchFamily="2" charset="-122"/>
                <a:ea typeface="STXinwei" panose="02010800040101010101" pitchFamily="2" charset="-122"/>
              </a:rPr>
              <a:t>代数 := &lt;算元集</a:t>
            </a:r>
            <a:r>
              <a:rPr lang="zh-CN" altLang="en-US" sz="2099" dirty="0">
                <a:latin typeface="STXinwei" panose="02010800040101010101" pitchFamily="2" charset="-122"/>
                <a:ea typeface="STXinwei" panose="02010800040101010101" pitchFamily="2" charset="-122"/>
              </a:rPr>
              <a:t>、</a:t>
            </a:r>
            <a:r>
              <a:rPr lang="zh-CN" altLang="en-TW" sz="2099" dirty="0">
                <a:latin typeface="STXinwei" panose="02010800040101010101" pitchFamily="2" charset="-122"/>
                <a:ea typeface="STXinwei" panose="02010800040101010101" pitchFamily="2" charset="-122"/>
              </a:rPr>
              <a:t>算符</a:t>
            </a:r>
            <a:r>
              <a:rPr lang="zh-CN" altLang="en-US" sz="2099" dirty="0">
                <a:latin typeface="STXinwei" panose="02010800040101010101" pitchFamily="2" charset="-122"/>
                <a:ea typeface="STXinwei" panose="02010800040101010101" pitchFamily="2" charset="-122"/>
              </a:rPr>
              <a:t>集</a:t>
            </a:r>
            <a:r>
              <a:rPr lang="en-TW" sz="2099"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367916" y="129647"/>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en-TW" sz="1799" dirty="0">
                <a:latin typeface="STXinwei" panose="02010800040101010101" pitchFamily="2" charset="-122"/>
                <a:ea typeface="STXinwei" panose="02010800040101010101" pitchFamily="2" charset="-122"/>
              </a:rPr>
              <a:t>方法论</a:t>
            </a:r>
            <a:r>
              <a:rPr lang="zh-CN" altLang="en-US" sz="1799" dirty="0">
                <a:latin typeface="STXinwei" panose="02010800040101010101" pitchFamily="2" charset="-122"/>
                <a:ea typeface="STXinwei" panose="02010800040101010101" pitchFamily="2" charset="-122"/>
              </a:rPr>
              <a:t>：运用代数法则，在语义空间保证</a:t>
            </a:r>
            <a:r>
              <a:rPr lang="en-TW" sz="1799" dirty="0">
                <a:latin typeface="STXinwei" panose="02010800040101010101" pitchFamily="2" charset="-122"/>
                <a:ea typeface="STXinwei" panose="02010800040101010101" pitchFamily="2" charset="-122"/>
              </a:rPr>
              <a:t>集成多种领域信息</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封闭性</a:t>
            </a:r>
            <a:endParaRPr sz="1799"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1789949" y="3739352"/>
            <a:ext cx="4513087" cy="1350898"/>
            <a:chOff x="3088481" y="2305154"/>
            <a:chExt cx="6019800" cy="1801901"/>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595504" cy="292502"/>
            </a:xfrm>
            <a:prstGeom prst="rect">
              <a:avLst/>
            </a:prstGeom>
            <a:noFill/>
          </p:spPr>
          <p:txBody>
            <a:bodyPr wrap="none" rtlCol="0">
              <a:spAutoFit/>
            </a:bodyPr>
            <a:lstStyle/>
            <a:p>
              <a:r>
                <a:rPr lang="en-TW" sz="825"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7"/>
              <a:ext cx="1653235" cy="292502"/>
            </a:xfrm>
            <a:prstGeom prst="rect">
              <a:avLst/>
            </a:prstGeom>
            <a:noFill/>
          </p:spPr>
          <p:txBody>
            <a:bodyPr wrap="none" rtlCol="0">
              <a:spAutoFit/>
            </a:bodyPr>
            <a:lstStyle/>
            <a:p>
              <a:r>
                <a:rPr lang="en-TW" sz="825"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287445" y="3258672"/>
            <a:ext cx="605682" cy="54422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25"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1893127" y="3392337"/>
            <a:ext cx="389080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每一个”Token”(令牌)</a:t>
            </a:r>
            <a:r>
              <a:rPr lang="zh-CN" altLang="en-US" sz="1050" dirty="0">
                <a:latin typeface="STXinwei" panose="02010800040101010101" pitchFamily="2" charset="-122"/>
                <a:ea typeface="STXinwei" panose="02010800040101010101" pitchFamily="2" charset="-122"/>
              </a:rPr>
              <a:t> </a:t>
            </a:r>
            <a:r>
              <a:rPr lang="zh-CN" altLang="en-TW" sz="1050" dirty="0">
                <a:latin typeface="STXinwei" panose="02010800040101010101" pitchFamily="2" charset="-122"/>
                <a:ea typeface="STXinwei" panose="02010800040101010101" pitchFamily="2" charset="-122"/>
              </a:rPr>
              <a:t>都</a:t>
            </a:r>
            <a:r>
              <a:rPr lang="zh-CN" altLang="en-US" sz="1050" dirty="0">
                <a:latin typeface="STXinwei" panose="02010800040101010101" pitchFamily="2" charset="-122"/>
                <a:ea typeface="STXinwei" panose="02010800040101010101" pitchFamily="2" charset="-122"/>
              </a:rPr>
              <a:t>包含</a:t>
            </a:r>
            <a:r>
              <a:rPr lang="en-US" altLang="zh-CN" sz="1050" dirty="0">
                <a:latin typeface="STXinwei" panose="02010800040101010101" pitchFamily="2" charset="-122"/>
                <a:ea typeface="STXinwei" panose="02010800040101010101" pitchFamily="2" charset="-122"/>
              </a:rPr>
              <a:t>《P, B, C》</a:t>
            </a:r>
            <a:r>
              <a:rPr lang="zh-CN" altLang="en-US" sz="1050" dirty="0">
                <a:latin typeface="STXinwei" panose="02010800040101010101" pitchFamily="2" charset="-122"/>
                <a:ea typeface="STXinwei" panose="02010800040101010101" pitchFamily="2" charset="-122"/>
              </a:rPr>
              <a:t>三类信息的数据内容</a:t>
            </a:r>
            <a:endParaRPr lang="en-TW" sz="1050"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6303036" y="4220258"/>
            <a:ext cx="222208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Pre-Condition: 假设</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assumption)</a:t>
            </a:r>
            <a:endParaRPr lang="en-TW" sz="1050"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6303036" y="4480722"/>
            <a:ext cx="2127505"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Post-Condition: 断言</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assertion)</a:t>
            </a:r>
            <a:endParaRPr lang="en-TW" sz="1050"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378073" y="805631"/>
            <a:ext cx="838785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050" dirty="0">
                <a:solidFill>
                  <a:schemeClr val="tx1"/>
                </a:solidFill>
                <a:latin typeface="STXinwei" panose="02010800040101010101" pitchFamily="2" charset="-122"/>
                <a:ea typeface="STXinwei" panose="02010800040101010101" pitchFamily="2" charset="-122"/>
              </a:rPr>
              <a:t>系统代数： 以多层次结构</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a:solidFill>
                  <a:schemeClr val="tx1"/>
                </a:solidFill>
                <a:latin typeface="STXinwei" panose="02010800040101010101" pitchFamily="2" charset="-122"/>
                <a:ea typeface="STXinwei" panose="02010800040101010101" pitchFamily="2" charset="-122"/>
                <a:hlinkClick r:id="rId3"/>
              </a:rPr>
              <a:t>many</a:t>
            </a:r>
            <a:r>
              <a:rPr lang="zh-CN" altLang="en-US" sz="1050" dirty="0">
                <a:solidFill>
                  <a:schemeClr val="tx1"/>
                </a:solidFill>
                <a:latin typeface="STXinwei" panose="02010800040101010101" pitchFamily="2" charset="-122"/>
                <a:ea typeface="STXinwei" panose="02010800040101010101" pitchFamily="2" charset="-122"/>
                <a:hlinkClick r:id="rId3"/>
              </a:rPr>
              <a:t> </a:t>
            </a:r>
            <a:r>
              <a:rPr lang="en-US" altLang="zh-CN" sz="1050" dirty="0">
                <a:solidFill>
                  <a:schemeClr val="tx1"/>
                </a:solidFill>
                <a:latin typeface="STXinwei" panose="02010800040101010101" pitchFamily="2" charset="-122"/>
                <a:ea typeface="STXinwei" panose="02010800040101010101" pitchFamily="2" charset="-122"/>
                <a:hlinkClick r:id="rId3"/>
              </a:rPr>
              <a:t>sorted</a:t>
            </a:r>
            <a:r>
              <a:rPr lang="zh-CN" altLang="en-US" sz="1050" dirty="0">
                <a:solidFill>
                  <a:schemeClr val="tx1"/>
                </a:solidFill>
                <a:latin typeface="STXinwei" panose="02010800040101010101" pitchFamily="2" charset="-122"/>
                <a:ea typeface="STXinwei" panose="02010800040101010101" pitchFamily="2" charset="-122"/>
                <a:hlinkClick r:id="rId3"/>
              </a:rPr>
              <a:t> </a:t>
            </a:r>
            <a:r>
              <a:rPr lang="en-US" altLang="zh-CN" sz="1050" dirty="0">
                <a:solidFill>
                  <a:schemeClr val="tx1"/>
                </a:solidFill>
                <a:latin typeface="STXinwei" panose="02010800040101010101" pitchFamily="2" charset="-122"/>
                <a:ea typeface="STXinwei" panose="02010800040101010101" pitchFamily="2" charset="-122"/>
                <a:hlinkClick r:id="rId3"/>
              </a:rPr>
              <a:t>structure</a:t>
            </a:r>
            <a:r>
              <a:rPr lang="zh-CN" altLang="en-US" sz="1050" dirty="0">
                <a:solidFill>
                  <a:schemeClr val="tx1"/>
                </a:solidFill>
                <a:latin typeface="STXinwei" panose="02010800040101010101" pitchFamily="2" charset="-122"/>
                <a:ea typeface="STXinwei" panose="02010800040101010101" pitchFamily="2" charset="-122"/>
              </a:rPr>
              <a:t>）</a:t>
            </a:r>
            <a:r>
              <a:rPr lang="zh-TW" altLang="en-US" sz="1050" dirty="0">
                <a:solidFill>
                  <a:schemeClr val="tx1"/>
                </a:solidFill>
                <a:latin typeface="STXinwei" panose="02010800040101010101" pitchFamily="2" charset="-122"/>
                <a:ea typeface="STXinwei" panose="02010800040101010101" pitchFamily="2" charset="-122"/>
              </a:rPr>
              <a:t>的语言逻辑，表述</a:t>
            </a:r>
            <a:r>
              <a:rPr lang="en-US" altLang="zh-TW" sz="1050" dirty="0">
                <a:solidFill>
                  <a:schemeClr val="tx1"/>
                </a:solidFill>
                <a:latin typeface="STXinwei" panose="02010800040101010101" pitchFamily="2" charset="-122"/>
                <a:ea typeface="STXinwei" panose="02010800040101010101" pitchFamily="2" charset="-122"/>
              </a:rPr>
              <a:t>(</a:t>
            </a:r>
            <a:r>
              <a:rPr lang="en-US" altLang="zh-CN" sz="1050" dirty="0">
                <a:solidFill>
                  <a:schemeClr val="tx1"/>
                </a:solidFill>
                <a:latin typeface="STXinwei" panose="02010800040101010101" pitchFamily="2" charset="-122"/>
                <a:ea typeface="STXinwei" panose="02010800040101010101" pitchFamily="2" charset="-122"/>
              </a:rPr>
              <a:t>Represent)</a:t>
            </a:r>
            <a:r>
              <a:rPr lang="zh-TW" altLang="en-US" sz="105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050" dirty="0">
                <a:latin typeface="STXinwei" panose="02010800040101010101" pitchFamily="2" charset="-122"/>
                <a:ea typeface="STXinwei" panose="02010800040101010101" pitchFamily="2" charset="-122"/>
              </a:rPr>
              <a:t>命名空间：为系统的参与对象</a:t>
            </a:r>
            <a:r>
              <a:rPr lang="en-US" altLang="zh-TW"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Object)</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互动过程</a:t>
            </a:r>
            <a:r>
              <a:rPr lang="en-US" altLang="zh-TW"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Process) </a:t>
            </a:r>
            <a:r>
              <a:rPr lang="zh-TW" altLang="en-US" sz="1050" dirty="0">
                <a:latin typeface="STXinwei" panose="02010800040101010101" pitchFamily="2" charset="-122"/>
                <a:ea typeface="STXinwei" panose="02010800040101010101" pitchFamily="2" charset="-122"/>
              </a:rPr>
              <a:t>和网络结构（</a:t>
            </a:r>
            <a:r>
              <a:rPr lang="en-US" altLang="zh-CN" sz="1050" dirty="0">
                <a:latin typeface="STXinwei" panose="02010800040101010101" pitchFamily="2" charset="-122"/>
                <a:ea typeface="STXinwei" panose="02010800040101010101" pitchFamily="2" charset="-122"/>
              </a:rPr>
              <a:t>Network</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命名（赋予严谨的算元命名规则）</a:t>
            </a:r>
          </a:p>
          <a:p>
            <a:pPr lvl="1"/>
            <a:r>
              <a:rPr lang="zh-TW" altLang="en-US" sz="1050" dirty="0">
                <a:latin typeface="STXinwei" panose="02010800040101010101" pitchFamily="2" charset="-122"/>
                <a:ea typeface="STXinwei" panose="02010800040101010101" pitchFamily="2" charset="-122"/>
              </a:rPr>
              <a:t>可表函子：以三类代数算符，映射表达算元（</a:t>
            </a:r>
            <a:r>
              <a:rPr lang="en-US" altLang="zh-TW" sz="1050" dirty="0">
                <a:latin typeface="STXinwei" panose="02010800040101010101" pitchFamily="2" charset="-122"/>
                <a:ea typeface="STXinwei" panose="02010800040101010101" pitchFamily="2" charset="-122"/>
              </a:rPr>
              <a:t> &lt;P,B,C&gt; </a:t>
            </a:r>
            <a:r>
              <a:rPr lang="en-US" altLang="zh-CN" sz="1050" dirty="0">
                <a:latin typeface="STXinwei" panose="02010800040101010101" pitchFamily="2" charset="-122"/>
                <a:ea typeface="STXinwei" panose="02010800040101010101" pitchFamily="2" charset="-122"/>
              </a:rPr>
              <a:t>operand</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之间的</a:t>
            </a:r>
            <a:r>
              <a:rPr lang="zh-TW" altLang="en-US" sz="1050" dirty="0">
                <a:solidFill>
                  <a:srgbClr val="FF0000"/>
                </a:solidFill>
                <a:latin typeface="STXinwei" panose="02010800040101010101" pitchFamily="2" charset="-122"/>
                <a:ea typeface="STXinwei" panose="02010800040101010101" pitchFamily="2" charset="-122"/>
              </a:rPr>
              <a:t>多层次</a:t>
            </a:r>
            <a:r>
              <a:rPr lang="zh-TW" altLang="en-US" sz="1050" dirty="0">
                <a:latin typeface="STXinwei" panose="02010800040101010101" pitchFamily="2" charset="-122"/>
                <a:ea typeface="STXinwei" panose="02010800040101010101" pitchFamily="2" charset="-122"/>
              </a:rPr>
              <a:t>交互关系，从而以算元的</a:t>
            </a:r>
            <a:r>
              <a:rPr lang="zh-TW" altLang="en-US" sz="1050" dirty="0">
                <a:solidFill>
                  <a:srgbClr val="FF0000"/>
                </a:solidFill>
                <a:latin typeface="STXinwei" panose="02010800040101010101" pitchFamily="2" charset="-122"/>
                <a:ea typeface="STXinwei" panose="02010800040101010101" pitchFamily="2" charset="-122"/>
              </a:rPr>
              <a:t>集合</a:t>
            </a:r>
            <a:r>
              <a:rPr lang="zh-TW" altLang="en-US" sz="1050" dirty="0">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546284" y="1730690"/>
          <a:ext cx="8219643" cy="1486807"/>
        </p:xfrm>
        <a:graphic>
          <a:graphicData uri="http://schemas.openxmlformats.org/drawingml/2006/table">
            <a:tbl>
              <a:tblPr firstRow="1" bandRow="1">
                <a:tableStyleId>{72833802-FEF1-4C79-8D5D-14CF1EAF98D9}</a:tableStyleId>
              </a:tblPr>
              <a:tblGrid>
                <a:gridCol w="2739881">
                  <a:extLst>
                    <a:ext uri="{9D8B030D-6E8A-4147-A177-3AD203B41FA5}">
                      <a16:colId xmlns:a16="http://schemas.microsoft.com/office/drawing/2014/main" val="4030602281"/>
                    </a:ext>
                  </a:extLst>
                </a:gridCol>
                <a:gridCol w="2739881">
                  <a:extLst>
                    <a:ext uri="{9D8B030D-6E8A-4147-A177-3AD203B41FA5}">
                      <a16:colId xmlns:a16="http://schemas.microsoft.com/office/drawing/2014/main" val="1179404190"/>
                    </a:ext>
                  </a:extLst>
                </a:gridCol>
                <a:gridCol w="2739881">
                  <a:extLst>
                    <a:ext uri="{9D8B030D-6E8A-4147-A177-3AD203B41FA5}">
                      <a16:colId xmlns:a16="http://schemas.microsoft.com/office/drawing/2014/main" val="3956295123"/>
                    </a:ext>
                  </a:extLst>
                </a:gridCol>
              </a:tblGrid>
              <a:tr h="274213">
                <a:tc>
                  <a:txBody>
                    <a:bodyPr/>
                    <a:lstStyle/>
                    <a:p>
                      <a:pPr algn="ctr"/>
                      <a:r>
                        <a:rPr lang="en-TW" sz="1300" dirty="0">
                          <a:solidFill>
                            <a:schemeClr val="tx1"/>
                          </a:solidFill>
                          <a:latin typeface="STXinwei" panose="02010800040101010101" pitchFamily="2" charset="-122"/>
                          <a:ea typeface="STXinwei" panose="02010800040101010101" pitchFamily="2" charset="-122"/>
                        </a:rPr>
                        <a:t>代数域</a:t>
                      </a:r>
                    </a:p>
                  </a:txBody>
                  <a:tcPr marL="68553" marR="68553" marT="34277" marB="34277"/>
                </a:tc>
                <a:tc>
                  <a:txBody>
                    <a:bodyPr/>
                    <a:lstStyle/>
                    <a:p>
                      <a:pPr algn="ctr"/>
                      <a:r>
                        <a:rPr lang="en-TW" sz="1300" dirty="0">
                          <a:solidFill>
                            <a:schemeClr val="tx1"/>
                          </a:solidFill>
                          <a:latin typeface="STXinwei" panose="02010800040101010101" pitchFamily="2" charset="-122"/>
                          <a:ea typeface="STXinwei" panose="02010800040101010101" pitchFamily="2" charset="-122"/>
                        </a:rPr>
                        <a:t>算元集</a:t>
                      </a:r>
                    </a:p>
                  </a:txBody>
                  <a:tcPr marL="68553" marR="68553" marT="34277" marB="34277"/>
                </a:tc>
                <a:tc>
                  <a:txBody>
                    <a:bodyPr/>
                    <a:lstStyle/>
                    <a:p>
                      <a:pPr algn="ctr"/>
                      <a:r>
                        <a:rPr lang="en-TW" sz="1300" dirty="0">
                          <a:solidFill>
                            <a:schemeClr val="tx1"/>
                          </a:solidFill>
                          <a:latin typeface="STXinwei" panose="02010800040101010101" pitchFamily="2" charset="-122"/>
                          <a:ea typeface="STXinwei" panose="02010800040101010101" pitchFamily="2" charset="-122"/>
                        </a:rPr>
                        <a:t>算符集</a:t>
                      </a:r>
                    </a:p>
                  </a:txBody>
                  <a:tcPr marL="68553" marR="68553" marT="34277" marB="34277"/>
                </a:tc>
                <a:extLst>
                  <a:ext uri="{0D108BD9-81ED-4DB2-BD59-A6C34878D82A}">
                    <a16:rowId xmlns:a16="http://schemas.microsoft.com/office/drawing/2014/main" val="1025937422"/>
                  </a:ext>
                </a:extLst>
              </a:tr>
              <a:tr h="251362">
                <a:tc>
                  <a:txBody>
                    <a:bodyPr/>
                    <a:lstStyle/>
                    <a:p>
                      <a:pPr algn="ctr"/>
                      <a:r>
                        <a:rPr lang="en-TW" sz="1200" dirty="0">
                          <a:latin typeface="STXinwei" panose="02010800040101010101" pitchFamily="2" charset="-122"/>
                          <a:ea typeface="STXinwei" panose="02010800040101010101" pitchFamily="2" charset="-122"/>
                        </a:rPr>
                        <a:t>系统代数</a:t>
                      </a:r>
                      <a:r>
                        <a:rPr lang="zh-CN" altLang="en-US" sz="1200" dirty="0">
                          <a:latin typeface="STXinwei" panose="02010800040101010101" pitchFamily="2" charset="-122"/>
                          <a:ea typeface="STXinwei" panose="02010800040101010101" pitchFamily="2" charset="-122"/>
                        </a:rPr>
                        <a:t>（</a:t>
                      </a:r>
                      <a:r>
                        <a:rPr lang="en-US" altLang="zh-CN" sz="1200" dirty="0" err="1">
                          <a:latin typeface="STXinwei" panose="02010800040101010101" pitchFamily="2" charset="-122"/>
                          <a:ea typeface="STXinwei" panose="02010800040101010101" pitchFamily="2" charset="-122"/>
                        </a:rPr>
                        <a:t>AoS</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 P, B, C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a:t>
                      </a:r>
                      <a:r>
                        <a:rPr lang="en-US" altLang="zh-CN" sz="1200" dirty="0" err="1">
                          <a:latin typeface="STXinwei" panose="02010800040101010101" pitchFamily="2" charset="-122"/>
                          <a:ea typeface="STXinwei" panose="02010800040101010101" pitchFamily="2" charset="-122"/>
                        </a:rPr>
                        <a:t>encd</a:t>
                      </a:r>
                      <a:r>
                        <a:rPr lang="en-US" altLang="zh-CN" sz="1200" dirty="0">
                          <a:latin typeface="STXinwei" panose="02010800040101010101" pitchFamily="2" charset="-122"/>
                          <a:ea typeface="STXinwei" panose="02010800040101010101" pitchFamily="2" charset="-122"/>
                        </a:rPr>
                        <a:t>, </a:t>
                      </a:r>
                      <a:r>
                        <a:rPr lang="en-US" altLang="zh-CN" sz="1200" dirty="0" err="1">
                          <a:latin typeface="STXinwei" panose="02010800040101010101" pitchFamily="2" charset="-122"/>
                          <a:ea typeface="STXinwei" panose="02010800040101010101" pitchFamily="2" charset="-122"/>
                        </a:rPr>
                        <a:t>enum</a:t>
                      </a:r>
                      <a:r>
                        <a:rPr lang="en-US" altLang="zh-CN" sz="1200" dirty="0">
                          <a:latin typeface="STXinwei" panose="02010800040101010101" pitchFamily="2" charset="-122"/>
                          <a:ea typeface="STXinwei" panose="02010800040101010101" pitchFamily="2" charset="-122"/>
                        </a:rPr>
                        <a:t>, eval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3584024167"/>
                  </a:ext>
                </a:extLst>
              </a:tr>
              <a:tr h="354863">
                <a:tc>
                  <a:txBody>
                    <a:bodyPr/>
                    <a:lstStyle/>
                    <a:p>
                      <a:pPr algn="ctr"/>
                      <a:r>
                        <a:rPr lang="en-TW" sz="1200" dirty="0">
                          <a:latin typeface="STXinwei" panose="02010800040101010101" pitchFamily="2" charset="-122"/>
                          <a:ea typeface="STXinwei" panose="02010800040101010101" pitchFamily="2" charset="-122"/>
                        </a:rPr>
                        <a:t>特性域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Properties, P</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{&lt;key, value&gt;*} (</a:t>
                      </a:r>
                      <a:r>
                        <a:rPr lang="zh-CN" altLang="en-TW" sz="1200" dirty="0">
                          <a:latin typeface="STXinwei" panose="02010800040101010101" pitchFamily="2" charset="-122"/>
                          <a:ea typeface="STXinwei" panose="02010800040101010101" pitchFamily="2" charset="-122"/>
                        </a:rPr>
                        <a:t>键值对</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merge, substitute,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 delete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657420624"/>
                  </a:ext>
                </a:extLst>
              </a:tr>
              <a:tr h="354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条件域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Boolean Cond, B</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假设</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断言</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布尔表达式</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and, or, negate,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470472597"/>
                  </a:ext>
                </a:extLst>
              </a:tr>
              <a:tr h="2513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复合域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Composition, C</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&lt;{Obj},{Proc} ,{pre},{post}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union, subtract&gt;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知识</a:t>
            </a:r>
            <a:r>
              <a:rPr lang="en-US" dirty="0" err="1"/>
              <a:t>的可表达性</a:t>
            </a:r>
            <a:endParaRPr lang="en-TW" dirty="0"/>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4013338"/>
            <a:ext cx="8520600" cy="909494"/>
          </a:xfrm>
        </p:spPr>
        <p:txBody>
          <a:bodyPr/>
          <a:lstStyle/>
          <a:p>
            <a:pPr marL="0" indent="0" algn="ctr">
              <a:buNone/>
            </a:pPr>
            <a:r>
              <a:rPr lang="en-US" sz="2000" dirty="0">
                <a:latin typeface="Arial Rounded MT Bold" panose="020F0704030504030204" pitchFamily="34" charset="77"/>
              </a:rPr>
              <a:t>How to convert a problem to a format with known solution, </a:t>
            </a:r>
          </a:p>
          <a:p>
            <a:pPr marL="0" indent="0" algn="ctr">
              <a:buNone/>
            </a:pPr>
            <a:r>
              <a:rPr lang="en-US" sz="2000" dirty="0">
                <a:latin typeface="Arial Rounded MT Bold" panose="020F0704030504030204" pitchFamily="34" charset="77"/>
              </a:rPr>
              <a:t>then, relate it back.</a:t>
            </a:r>
            <a:endParaRPr lang="en-TW" sz="28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grpSp>
        <p:nvGrpSpPr>
          <p:cNvPr id="13" name="Group 12">
            <a:extLst>
              <a:ext uri="{FF2B5EF4-FFF2-40B4-BE49-F238E27FC236}">
                <a16:creationId xmlns:a16="http://schemas.microsoft.com/office/drawing/2014/main" id="{FFA3B29C-1D6C-2244-B33B-18076D0EE0F6}"/>
              </a:ext>
            </a:extLst>
          </p:cNvPr>
          <p:cNvGrpSpPr/>
          <p:nvPr/>
        </p:nvGrpSpPr>
        <p:grpSpPr>
          <a:xfrm>
            <a:off x="5709460" y="1638362"/>
            <a:ext cx="3209473" cy="1998254"/>
            <a:chOff x="14586220" y="-90362"/>
            <a:chExt cx="4280983" cy="2665380"/>
          </a:xfrm>
        </p:grpSpPr>
        <p:sp>
          <p:nvSpPr>
            <p:cNvPr id="14" name="Oval 13">
              <a:extLst>
                <a:ext uri="{FF2B5EF4-FFF2-40B4-BE49-F238E27FC236}">
                  <a16:creationId xmlns:a16="http://schemas.microsoft.com/office/drawing/2014/main" id="{240668AD-9975-F04C-8913-EBA3CEF5E7B7}"/>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15" name="Oval 14">
              <a:extLst>
                <a:ext uri="{FF2B5EF4-FFF2-40B4-BE49-F238E27FC236}">
                  <a16:creationId xmlns:a16="http://schemas.microsoft.com/office/drawing/2014/main" id="{1C95B3C5-B1F5-E447-9DA4-436AC3DD8B3B}"/>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FADA4FA5-502A-F545-A5A1-58E702DE2EBF}"/>
                </a:ext>
              </a:extLst>
            </p:cNvPr>
            <p:cNvSpPr txBox="1"/>
            <p:nvPr/>
          </p:nvSpPr>
          <p:spPr>
            <a:xfrm>
              <a:off x="16145302" y="763596"/>
              <a:ext cx="1067376" cy="615794"/>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正确的</a:t>
              </a:r>
            </a:p>
            <a:p>
              <a:pPr algn="ctr"/>
              <a:r>
                <a:rPr lang="en-TW" sz="1200" dirty="0">
                  <a:solidFill>
                    <a:srgbClr val="FF0000"/>
                  </a:solidFill>
                  <a:latin typeface="STXinwei" panose="02010800040101010101" pitchFamily="2" charset="-122"/>
                  <a:ea typeface="STXinwei" panose="02010800040101010101" pitchFamily="2" charset="-122"/>
                </a:rPr>
                <a:t>知识表达</a:t>
              </a:r>
            </a:p>
          </p:txBody>
        </p:sp>
        <p:sp>
          <p:nvSpPr>
            <p:cNvPr id="17" name="TextBox 16">
              <a:extLst>
                <a:ext uri="{FF2B5EF4-FFF2-40B4-BE49-F238E27FC236}">
                  <a16:creationId xmlns:a16="http://schemas.microsoft.com/office/drawing/2014/main" id="{3A8579B5-1019-9F4D-85A3-97DD1FFA42F4}"/>
                </a:ext>
              </a:extLst>
            </p:cNvPr>
            <p:cNvSpPr txBox="1"/>
            <p:nvPr/>
          </p:nvSpPr>
          <p:spPr>
            <a:xfrm>
              <a:off x="17682843" y="1154642"/>
              <a:ext cx="605530" cy="338687"/>
            </a:xfrm>
            <a:prstGeom prst="rect">
              <a:avLst/>
            </a:prstGeom>
            <a:noFill/>
          </p:spPr>
          <p:txBody>
            <a:bodyPr wrap="none" rtlCol="0">
              <a:spAutoFit/>
            </a:bodyPr>
            <a:lstStyle/>
            <a:p>
              <a:r>
                <a:rPr lang="en-TW" sz="1050" dirty="0">
                  <a:solidFill>
                    <a:srgbClr val="FFFFFF"/>
                  </a:solidFill>
                  <a:latin typeface="STXinwei" panose="02010800040101010101" pitchFamily="2" charset="-122"/>
                  <a:ea typeface="STXinwei" panose="02010800040101010101" pitchFamily="2" charset="-122"/>
                </a:rPr>
                <a:t>活性</a:t>
              </a:r>
            </a:p>
          </p:txBody>
        </p:sp>
        <p:sp>
          <p:nvSpPr>
            <p:cNvPr id="18" name="TextBox 17">
              <a:extLst>
                <a:ext uri="{FF2B5EF4-FFF2-40B4-BE49-F238E27FC236}">
                  <a16:creationId xmlns:a16="http://schemas.microsoft.com/office/drawing/2014/main" id="{0233B65A-1F2E-B847-88FF-54E392E8C2EB}"/>
                </a:ext>
              </a:extLst>
            </p:cNvPr>
            <p:cNvSpPr txBox="1"/>
            <p:nvPr/>
          </p:nvSpPr>
          <p:spPr>
            <a:xfrm>
              <a:off x="14977364" y="1092858"/>
              <a:ext cx="656847"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安全</a:t>
              </a:r>
            </a:p>
          </p:txBody>
        </p:sp>
      </p:grpSp>
      <p:sp>
        <p:nvSpPr>
          <p:cNvPr id="19" name="Right Arrow 18">
            <a:extLst>
              <a:ext uri="{FF2B5EF4-FFF2-40B4-BE49-F238E27FC236}">
                <a16:creationId xmlns:a16="http://schemas.microsoft.com/office/drawing/2014/main" id="{5B459D3F-8869-6E4B-A3F4-ECA28B21FCA1}"/>
              </a:ext>
            </a:extLst>
          </p:cNvPr>
          <p:cNvSpPr/>
          <p:nvPr/>
        </p:nvSpPr>
        <p:spPr>
          <a:xfrm>
            <a:off x="3704215" y="3294357"/>
            <a:ext cx="2313077" cy="444670"/>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𝛼：</a:t>
            </a:r>
            <a:r>
              <a:rPr lang="en-TW" sz="1050" dirty="0">
                <a:solidFill>
                  <a:schemeClr val="bg1"/>
                </a:solidFill>
                <a:latin typeface="STXinwei" panose="02010800040101010101" pitchFamily="2" charset="-122"/>
                <a:ea typeface="STXinwei" panose="02010800040101010101" pitchFamily="2" charset="-122"/>
              </a:rPr>
              <a:t>系统整合</a:t>
            </a:r>
          </a:p>
        </p:txBody>
      </p:sp>
      <p:sp>
        <p:nvSpPr>
          <p:cNvPr id="20" name="Right Arrow 19">
            <a:extLst>
              <a:ext uri="{FF2B5EF4-FFF2-40B4-BE49-F238E27FC236}">
                <a16:creationId xmlns:a16="http://schemas.microsoft.com/office/drawing/2014/main" id="{685F8771-8C2C-CD49-9B0E-F62292B5B2EB}"/>
              </a:ext>
            </a:extLst>
          </p:cNvPr>
          <p:cNvSpPr/>
          <p:nvPr/>
        </p:nvSpPr>
        <p:spPr>
          <a:xfrm flipH="1">
            <a:off x="3626716" y="1566368"/>
            <a:ext cx="2313077" cy="444670"/>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𝛾：</a:t>
            </a:r>
            <a:r>
              <a:rPr lang="en-TW" sz="1050" dirty="0">
                <a:solidFill>
                  <a:schemeClr val="bg1"/>
                </a:solidFill>
                <a:latin typeface="STXinwei" panose="02010800040101010101" pitchFamily="2" charset="-122"/>
                <a:ea typeface="STXinwei" panose="02010800040101010101" pitchFamily="2" charset="-122"/>
              </a:rPr>
              <a:t>系统拆分</a:t>
            </a:r>
          </a:p>
        </p:txBody>
      </p:sp>
      <p:grpSp>
        <p:nvGrpSpPr>
          <p:cNvPr id="27" name="Group 26">
            <a:extLst>
              <a:ext uri="{FF2B5EF4-FFF2-40B4-BE49-F238E27FC236}">
                <a16:creationId xmlns:a16="http://schemas.microsoft.com/office/drawing/2014/main" id="{4BF713E2-47AA-9B4D-9C2E-8611EEA30309}"/>
              </a:ext>
            </a:extLst>
          </p:cNvPr>
          <p:cNvGrpSpPr/>
          <p:nvPr/>
        </p:nvGrpSpPr>
        <p:grpSpPr>
          <a:xfrm>
            <a:off x="498557" y="1638361"/>
            <a:ext cx="2482286" cy="1998254"/>
            <a:chOff x="14977364" y="-90362"/>
            <a:chExt cx="3311009" cy="2665380"/>
          </a:xfrm>
        </p:grpSpPr>
        <p:sp>
          <p:nvSpPr>
            <p:cNvPr id="28" name="Oval 27">
              <a:extLst>
                <a:ext uri="{FF2B5EF4-FFF2-40B4-BE49-F238E27FC236}">
                  <a16:creationId xmlns:a16="http://schemas.microsoft.com/office/drawing/2014/main" id="{881F3703-C14F-7543-B885-64883712961F}"/>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29" name="Oval 28">
              <a:extLst>
                <a:ext uri="{FF2B5EF4-FFF2-40B4-BE49-F238E27FC236}">
                  <a16:creationId xmlns:a16="http://schemas.microsoft.com/office/drawing/2014/main" id="{2D17334F-6CEB-F749-9C26-F3FCFC77D145}"/>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30" name="TextBox 29">
              <a:extLst>
                <a:ext uri="{FF2B5EF4-FFF2-40B4-BE49-F238E27FC236}">
                  <a16:creationId xmlns:a16="http://schemas.microsoft.com/office/drawing/2014/main" id="{0281D12B-ECEE-534D-A115-71BECED82F01}"/>
                </a:ext>
              </a:extLst>
            </p:cNvPr>
            <p:cNvSpPr txBox="1"/>
            <p:nvPr/>
          </p:nvSpPr>
          <p:spPr>
            <a:xfrm>
              <a:off x="16145302" y="763596"/>
              <a:ext cx="1067376" cy="615794"/>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正确的</a:t>
              </a:r>
            </a:p>
            <a:p>
              <a:pPr algn="ctr"/>
              <a:r>
                <a:rPr lang="en-TW" sz="1200" dirty="0">
                  <a:solidFill>
                    <a:srgbClr val="FF0000"/>
                  </a:solidFill>
                  <a:latin typeface="STXinwei" panose="02010800040101010101" pitchFamily="2" charset="-122"/>
                  <a:ea typeface="STXinwei" panose="02010800040101010101" pitchFamily="2" charset="-122"/>
                </a:rPr>
                <a:t>知识表达</a:t>
              </a:r>
            </a:p>
          </p:txBody>
        </p:sp>
        <p:sp>
          <p:nvSpPr>
            <p:cNvPr id="31" name="TextBox 30">
              <a:extLst>
                <a:ext uri="{FF2B5EF4-FFF2-40B4-BE49-F238E27FC236}">
                  <a16:creationId xmlns:a16="http://schemas.microsoft.com/office/drawing/2014/main" id="{89B4121B-26B1-EF4E-A5D4-4539CFCD4160}"/>
                </a:ext>
              </a:extLst>
            </p:cNvPr>
            <p:cNvSpPr txBox="1"/>
            <p:nvPr/>
          </p:nvSpPr>
          <p:spPr>
            <a:xfrm>
              <a:off x="17682843" y="1154642"/>
              <a:ext cx="605530" cy="338687"/>
            </a:xfrm>
            <a:prstGeom prst="rect">
              <a:avLst/>
            </a:prstGeom>
            <a:noFill/>
          </p:spPr>
          <p:txBody>
            <a:bodyPr wrap="none" rtlCol="0">
              <a:spAutoFit/>
            </a:bodyPr>
            <a:lstStyle/>
            <a:p>
              <a:r>
                <a:rPr lang="en-TW" sz="1050" dirty="0">
                  <a:solidFill>
                    <a:srgbClr val="FFFFFF"/>
                  </a:solidFill>
                  <a:latin typeface="STXinwei" panose="02010800040101010101" pitchFamily="2" charset="-122"/>
                  <a:ea typeface="STXinwei" panose="02010800040101010101" pitchFamily="2" charset="-122"/>
                </a:rPr>
                <a:t>活性</a:t>
              </a:r>
            </a:p>
          </p:txBody>
        </p:sp>
        <p:sp>
          <p:nvSpPr>
            <p:cNvPr id="32" name="TextBox 31">
              <a:extLst>
                <a:ext uri="{FF2B5EF4-FFF2-40B4-BE49-F238E27FC236}">
                  <a16:creationId xmlns:a16="http://schemas.microsoft.com/office/drawing/2014/main" id="{D6C6D209-29BC-8E4A-837F-5C3871B3B037}"/>
                </a:ext>
              </a:extLst>
            </p:cNvPr>
            <p:cNvSpPr txBox="1"/>
            <p:nvPr/>
          </p:nvSpPr>
          <p:spPr>
            <a:xfrm>
              <a:off x="14977364" y="1092858"/>
              <a:ext cx="656847"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安全</a:t>
              </a:r>
            </a:p>
          </p:txBody>
        </p:sp>
      </p:grpSp>
    </p:spTree>
    <p:extLst>
      <p:ext uri="{BB962C8B-B14F-4D97-AF65-F5344CB8AC3E}">
        <p14:creationId xmlns:p14="http://schemas.microsoft.com/office/powerpoint/2010/main" val="1411267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a:latin typeface="STXinwei" panose="02010800040101010101" pitchFamily="2" charset="-122"/>
                <a:ea typeface="STXinwei" panose="02010800040101010101" pitchFamily="2" charset="-122"/>
              </a:rPr>
              <a:t>Property Domain Specification</a:t>
            </a:r>
            <a:r>
              <a:rPr lang="zh-CN" altLang="en-US" sz="1799" dirty="0">
                <a:latin typeface="STXinwei" panose="02010800040101010101" pitchFamily="2" charset="-122"/>
                <a:ea typeface="STXinwei" panose="02010800040101010101" pitchFamily="2" charset="-122"/>
              </a:rPr>
              <a:t>： 特性域的运算规则</a:t>
            </a:r>
            <a:endParaRPr sz="1799"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532" y="1865578"/>
            <a:ext cx="4717656" cy="1747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4572000" y="2656190"/>
            <a:ext cx="3970374" cy="1532926"/>
          </a:xfrm>
          <a:prstGeom prst="rect">
            <a:avLst/>
          </a:prstGeom>
        </p:spPr>
      </p:pic>
      <p:pic>
        <p:nvPicPr>
          <p:cNvPr id="7" name="Picture 6">
            <a:extLst>
              <a:ext uri="{FF2B5EF4-FFF2-40B4-BE49-F238E27FC236}">
                <a16:creationId xmlns:a16="http://schemas.microsoft.com/office/drawing/2014/main" id="{8D60D5DB-C6C1-B74D-8CA2-189E4C3E3DEE}"/>
              </a:ext>
            </a:extLst>
          </p:cNvPr>
          <p:cNvPicPr>
            <a:picLocks noChangeAspect="1"/>
          </p:cNvPicPr>
          <p:nvPr/>
        </p:nvPicPr>
        <p:blipFill>
          <a:blip r:embed="rId4"/>
          <a:stretch>
            <a:fillRect/>
          </a:stretch>
        </p:blipFill>
        <p:spPr>
          <a:xfrm>
            <a:off x="685532" y="3723389"/>
            <a:ext cx="4246491" cy="52367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5"/>
          <a:stretch>
            <a:fillRect/>
          </a:stretch>
        </p:blipFill>
        <p:spPr>
          <a:xfrm>
            <a:off x="5428915" y="801568"/>
            <a:ext cx="3113459" cy="1456756"/>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1077238" y="4275478"/>
            <a:ext cx="6989525" cy="646074"/>
          </a:xfrm>
          <a:prstGeom prst="rect">
            <a:avLst/>
          </a:prstGeom>
        </p:spPr>
        <p:txBody>
          <a:bodyPr wrap="square">
            <a:spAutoFit/>
          </a:bodyPr>
          <a:lstStyle/>
          <a:p>
            <a:pPr algn="ctr"/>
            <a:r>
              <a:rPr lang="en-TW" sz="1799" dirty="0">
                <a:latin typeface="STXinwei" panose="02010800040101010101" pitchFamily="2" charset="-122"/>
                <a:ea typeface="STXinwei" panose="02010800040101010101" pitchFamily="2" charset="-122"/>
              </a:rPr>
              <a:t>所有函数调用</a:t>
            </a:r>
            <a:r>
              <a:rPr lang="zh-CN" altLang="en-US" sz="1799" dirty="0">
                <a:latin typeface="STXinwei" panose="02010800040101010101" pitchFamily="2" charset="-122"/>
                <a:ea typeface="STXinwei" panose="02010800040101010101" pitchFamily="2" charset="-122"/>
              </a:rPr>
              <a:t>、方程式简化、算术式的赋值运算，均可用以上的</a:t>
            </a:r>
            <a:r>
              <a:rPr lang="en-US" altLang="zh-CN" sz="1799" dirty="0">
                <a:latin typeface="STXinwei" panose="02010800040101010101" pitchFamily="2" charset="-122"/>
                <a:ea typeface="STXinwei" panose="02010800040101010101" pitchFamily="2" charset="-122"/>
              </a:rPr>
              <a:t>Rewrite Process </a:t>
            </a:r>
            <a:r>
              <a:rPr lang="zh-CN" altLang="en-US" sz="1799" dirty="0">
                <a:latin typeface="STXinwei" panose="02010800040101010101" pitchFamily="2" charset="-122"/>
                <a:ea typeface="STXinwei" panose="02010800040101010101" pitchFamily="2" charset="-122"/>
              </a:rPr>
              <a:t>完成</a:t>
            </a:r>
            <a:endParaRPr lang="en-TW" sz="1799"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415805" y="801569"/>
            <a:ext cx="5013111"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050" dirty="0">
                <a:solidFill>
                  <a:schemeClr val="tx1"/>
                </a:solidFill>
                <a:latin typeface="STXinwei" panose="02010800040101010101" pitchFamily="2" charset="-122"/>
                <a:ea typeface="STXinwei" panose="02010800040101010101" pitchFamily="2" charset="-122"/>
              </a:rPr>
              <a:t>Property Domain</a:t>
            </a:r>
            <a:r>
              <a:rPr lang="zh-TW" altLang="en-US" sz="1050" dirty="0">
                <a:solidFill>
                  <a:schemeClr val="tx1"/>
                </a:solidFill>
                <a:latin typeface="STXinwei" panose="02010800040101010101" pitchFamily="2" charset="-122"/>
                <a:ea typeface="STXinwei" panose="02010800040101010101" pitchFamily="2" charset="-122"/>
              </a:rPr>
              <a:t>： 令 </a:t>
            </a:r>
            <a:r>
              <a:rPr lang="en-US" altLang="zh-TW" sz="1050" dirty="0">
                <a:solidFill>
                  <a:schemeClr val="tx1"/>
                </a:solidFill>
                <a:latin typeface="STXinwei" panose="02010800040101010101" pitchFamily="2" charset="-122"/>
                <a:ea typeface="STXinwei" panose="02010800040101010101" pitchFamily="2" charset="-122"/>
              </a:rPr>
              <a:t>P</a:t>
            </a:r>
            <a:r>
              <a:rPr lang="zh-TW" altLang="en-US" sz="1050" dirty="0">
                <a:solidFill>
                  <a:schemeClr val="tx1"/>
                </a:solidFill>
                <a:latin typeface="STXinwei" panose="02010800040101010101" pitchFamily="2" charset="-122"/>
                <a:ea typeface="STXinwei" panose="02010800040101010101" pitchFamily="2" charset="-122"/>
              </a:rPr>
              <a:t>为满足</a:t>
            </a:r>
            <a:r>
              <a:rPr lang="en-US" altLang="zh-TW" sz="1050" dirty="0">
                <a:solidFill>
                  <a:schemeClr val="tx1"/>
                </a:solidFill>
                <a:latin typeface="STXinwei" panose="02010800040101010101" pitchFamily="2" charset="-122"/>
                <a:ea typeface="STXinwei" panose="02010800040101010101" pitchFamily="2" charset="-122"/>
              </a:rPr>
              <a:t>Backus-Naur Form </a:t>
            </a:r>
            <a:r>
              <a:rPr lang="zh-TW" altLang="en-US" sz="1050" dirty="0">
                <a:solidFill>
                  <a:schemeClr val="tx1"/>
                </a:solidFill>
                <a:latin typeface="STXinwei" panose="02010800040101010101" pitchFamily="2" charset="-122"/>
                <a:ea typeface="STXinwei" panose="02010800040101010101" pitchFamily="2" charset="-122"/>
              </a:rPr>
              <a:t>的键值对（</a:t>
            </a:r>
            <a:r>
              <a:rPr lang="en-US" altLang="zh-TW" sz="1050" dirty="0">
                <a:solidFill>
                  <a:schemeClr val="tx1"/>
                </a:solidFill>
                <a:latin typeface="STXinwei" panose="02010800040101010101" pitchFamily="2" charset="-122"/>
                <a:ea typeface="STXinwei" panose="02010800040101010101" pitchFamily="2" charset="-122"/>
              </a:rPr>
              <a:t>Key-Value Pairs)</a:t>
            </a:r>
          </a:p>
          <a:p>
            <a:pPr lvl="1"/>
            <a:r>
              <a:rPr lang="zh-TW" altLang="en-US" sz="1050" dirty="0">
                <a:latin typeface="STXinwei" panose="02010800040101010101" pitchFamily="2" charset="-122"/>
                <a:ea typeface="STXinwei" panose="02010800040101010101" pitchFamily="2" charset="-122"/>
              </a:rPr>
              <a:t>命名空间：</a:t>
            </a:r>
            <a:r>
              <a:rPr lang="en-US" altLang="zh-TW" sz="1050" dirty="0">
                <a:latin typeface="STXinwei" panose="02010800040101010101" pitchFamily="2" charset="-122"/>
                <a:ea typeface="STXinwei" panose="02010800040101010101" pitchFamily="2" charset="-122"/>
              </a:rPr>
              <a:t>PROP, EXPR, VAR, … </a:t>
            </a:r>
            <a:r>
              <a:rPr lang="zh-TW" altLang="en-US" sz="1050" dirty="0">
                <a:latin typeface="STXinwei" panose="02010800040101010101" pitchFamily="2" charset="-122"/>
                <a:ea typeface="STXinwei" panose="02010800040101010101" pitchFamily="2" charset="-122"/>
              </a:rPr>
              <a:t>为保留字</a:t>
            </a:r>
            <a:endParaRPr lang="en-US" altLang="zh-TW" sz="1050" dirty="0">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运算规则：</a:t>
            </a:r>
            <a:r>
              <a:rPr lang="en-US" altLang="zh-TW" sz="1050" dirty="0">
                <a:latin typeface="STXinwei" panose="02010800040101010101" pitchFamily="2" charset="-122"/>
                <a:ea typeface="STXinwei" panose="02010800040101010101" pitchFamily="2" charset="-122"/>
              </a:rPr>
              <a:t>merge, substitute, delete, </a:t>
            </a:r>
            <a:r>
              <a:rPr lang="en-US" altLang="zh-TW" sz="1050" dirty="0" err="1">
                <a:latin typeface="STXinwei" panose="02010800040101010101" pitchFamily="2" charset="-122"/>
                <a:ea typeface="STXinwei" panose="02010800040101010101" pitchFamily="2" charset="-122"/>
              </a:rPr>
              <a:t>interp</a:t>
            </a:r>
            <a:r>
              <a:rPr lang="en-US" altLang="zh-TW" sz="1050" dirty="0">
                <a:latin typeface="STXinwei" panose="02010800040101010101" pitchFamily="2" charset="-122"/>
                <a:ea typeface="STXinwei" panose="02010800040101010101" pitchFamily="2" charset="-122"/>
              </a:rPr>
              <a:t> </a:t>
            </a:r>
            <a:r>
              <a:rPr lang="zh-TW" altLang="en-US" sz="1050" dirty="0">
                <a:latin typeface="STXinwei" panose="02010800040101010101" pitchFamily="2" charset="-122"/>
                <a:ea typeface="STXinwei" panose="02010800040101010101" pitchFamily="2" charset="-122"/>
              </a:rPr>
              <a:t>为算符。</a:t>
            </a:r>
          </a:p>
          <a:p>
            <a:endParaRPr lang="zh-TW" altLang="en-US" sz="105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180644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3622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函数与多项式的运算均根据箭头的追踪完成</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41</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38002" y="840213"/>
            <a:ext cx="4506739" cy="1843309"/>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313365" y="1669525"/>
            <a:ext cx="3937361" cy="2159522"/>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940734" y="3901335"/>
            <a:ext cx="2162772"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每一个”Token”(令牌)</a:t>
            </a:r>
            <a:r>
              <a:rPr lang="zh-CN" altLang="en-US" sz="1050" dirty="0">
                <a:latin typeface="STXinwei" panose="02010800040101010101" pitchFamily="2" charset="-122"/>
                <a:ea typeface="STXinwei" panose="02010800040101010101" pitchFamily="2" charset="-122"/>
              </a:rPr>
              <a:t> </a:t>
            </a:r>
            <a:r>
              <a:rPr lang="zh-CN" altLang="en-TW" sz="1050" dirty="0">
                <a:latin typeface="STXinwei" panose="02010800040101010101" pitchFamily="2" charset="-122"/>
                <a:ea typeface="STXinwei" panose="02010800040101010101" pitchFamily="2" charset="-122"/>
              </a:rPr>
              <a:t>都是</a:t>
            </a:r>
            <a:r>
              <a:rPr lang="zh-CN" altLang="en-US" sz="1050" dirty="0">
                <a:latin typeface="STXinwei" panose="02010800040101010101" pitchFamily="2" charset="-122"/>
                <a:ea typeface="STXinwei" panose="02010800040101010101" pitchFamily="2" charset="-122"/>
              </a:rPr>
              <a:t>包含</a:t>
            </a:r>
            <a:endParaRPr lang="en-US" altLang="zh-CN" sz="1050" dirty="0">
              <a:latin typeface="STXinwei" panose="02010800040101010101" pitchFamily="2" charset="-122"/>
              <a:ea typeface="STXinwei" panose="02010800040101010101" pitchFamily="2" charset="-122"/>
            </a:endParaRPr>
          </a:p>
          <a:p>
            <a:r>
              <a:rPr lang="en-US" altLang="zh-CN" sz="1050" dirty="0">
                <a:latin typeface="STXinwei" panose="02010800040101010101" pitchFamily="2" charset="-122"/>
                <a:ea typeface="STXinwei" panose="02010800040101010101" pitchFamily="2" charset="-122"/>
              </a:rPr>
              <a:t>《P, B, C》</a:t>
            </a:r>
            <a:r>
              <a:rPr lang="zh-CN" altLang="en-US" sz="1050" dirty="0">
                <a:latin typeface="STXinwei" panose="02010800040101010101" pitchFamily="2" charset="-122"/>
                <a:ea typeface="STXinwei" panose="02010800040101010101" pitchFamily="2" charset="-122"/>
              </a:rPr>
              <a:t>三笔信息的数据结构</a:t>
            </a:r>
            <a:endParaRPr lang="en-TW" sz="105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5043021" y="4091348"/>
            <a:ext cx="3068710" cy="738664"/>
          </a:xfrm>
          <a:prstGeom prst="rect">
            <a:avLst/>
          </a:prstGeom>
          <a:noFill/>
        </p:spPr>
        <p:txBody>
          <a:bodyPr wrap="square" rtlCol="0">
            <a:spAutoFit/>
          </a:bodyPr>
          <a:lstStyle/>
          <a:p>
            <a:pPr algn="ctr"/>
            <a:r>
              <a:rPr lang="zh-CN" altLang="en-US" sz="1050" dirty="0">
                <a:latin typeface="STXinwei" panose="02010800040101010101" pitchFamily="2" charset="-122"/>
                <a:ea typeface="STXinwei" panose="02010800040101010101" pitchFamily="2" charset="-122"/>
              </a:rPr>
              <a:t>系统方案</a:t>
            </a:r>
            <a:r>
              <a:rPr lang="en-TW" sz="1050" dirty="0">
                <a:latin typeface="STXinwei" panose="02010800040101010101" pitchFamily="2" charset="-122"/>
                <a:ea typeface="STXinwei" panose="02010800040101010101" pitchFamily="2" charset="-122"/>
              </a:rPr>
              <a:t>的生成可根据</a:t>
            </a:r>
          </a:p>
          <a:p>
            <a:pPr algn="ctr"/>
            <a:r>
              <a:rPr lang="zh-CN" altLang="en-US" sz="1050" dirty="0">
                <a:latin typeface="STXinwei" panose="02010800040101010101" pitchFamily="2" charset="-122"/>
                <a:ea typeface="STXinwei" panose="02010800040101010101" pitchFamily="2" charset="-122"/>
              </a:rPr>
              <a:t>“假设”与“断言”的条件</a:t>
            </a:r>
            <a:endParaRPr lang="en-US" altLang="zh-CN" sz="1050" dirty="0">
              <a:latin typeface="STXinwei" panose="02010800040101010101" pitchFamily="2" charset="-122"/>
              <a:ea typeface="STXinwei" panose="02010800040101010101" pitchFamily="2" charset="-122"/>
            </a:endParaRPr>
          </a:p>
          <a:p>
            <a:pPr algn="ctr"/>
            <a:r>
              <a:rPr lang="zh-CN" altLang="en-US" sz="1050" dirty="0">
                <a:latin typeface="STXinwei" panose="02010800040101010101" pitchFamily="2" charset="-122"/>
                <a:ea typeface="STXinwei" panose="02010800040101010101" pitchFamily="2" charset="-122"/>
              </a:rPr>
              <a:t>让令牌根据范畴论与</a:t>
            </a:r>
            <a:r>
              <a:rPr lang="en-TW" sz="1050" dirty="0">
                <a:latin typeface="STXinwei" panose="02010800040101010101" pitchFamily="2" charset="-122"/>
                <a:ea typeface="STXinwei" panose="02010800040101010101" pitchFamily="2" charset="-122"/>
              </a:rPr>
              <a:t>计数组合学</a:t>
            </a:r>
          </a:p>
          <a:p>
            <a:pPr algn="ctr"/>
            <a:r>
              <a:rPr lang="en-TW" sz="1050" dirty="0">
                <a:latin typeface="STXinwei" panose="02010800040101010101" pitchFamily="2" charset="-122"/>
                <a:ea typeface="STXinwei" panose="02010800040101010101" pitchFamily="2" charset="-122"/>
              </a:rPr>
              <a:t>的规则</a:t>
            </a:r>
            <a:r>
              <a:rPr lang="zh-CN" altLang="en-US" sz="1050" dirty="0">
                <a:latin typeface="STXinwei" panose="02010800040101010101" pitchFamily="2" charset="-122"/>
                <a:ea typeface="STXinwei" panose="02010800040101010101" pitchFamily="2" charset="-122"/>
              </a:rPr>
              <a:t>，估算方案类型的总量</a:t>
            </a:r>
            <a:endParaRPr lang="en-TW" sz="1050" dirty="0"/>
          </a:p>
        </p:txBody>
      </p:sp>
      <p:sp>
        <p:nvSpPr>
          <p:cNvPr id="8" name="TextBox 7">
            <a:extLst>
              <a:ext uri="{FF2B5EF4-FFF2-40B4-BE49-F238E27FC236}">
                <a16:creationId xmlns:a16="http://schemas.microsoft.com/office/drawing/2014/main" id="{8CF4E056-F109-3647-9365-9632E449395D}"/>
              </a:ext>
            </a:extLst>
          </p:cNvPr>
          <p:cNvSpPr txBox="1"/>
          <p:nvPr/>
        </p:nvSpPr>
        <p:spPr>
          <a:xfrm>
            <a:off x="4762770" y="2814665"/>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5"/>
              </a:rPr>
              <a:t>箭头向外表示乘法</a:t>
            </a:r>
            <a:endParaRPr lang="en-TW" sz="1050"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6945639" y="2849313"/>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6"/>
              </a:rPr>
              <a:t>箭头向内表示加法</a:t>
            </a:r>
            <a:endParaRPr lang="en-TW" sz="1050"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035780" y="3141149"/>
            <a:ext cx="1345020" cy="9848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810655" y="3178124"/>
            <a:ext cx="1419984" cy="8266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2724980" y="709069"/>
            <a:ext cx="3283271" cy="253916"/>
          </a:xfrm>
          <a:prstGeom prst="rect">
            <a:avLst/>
          </a:prstGeom>
          <a:noFill/>
        </p:spPr>
        <p:txBody>
          <a:bodyPr wrap="none" rtlCol="0">
            <a:spAutoFit/>
          </a:bodyPr>
          <a:lstStyle/>
          <a:p>
            <a:r>
              <a:rPr lang="en-TW" sz="1050"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9344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基于箭头(关系)与标签</a:t>
            </a:r>
            <a:r>
              <a:rPr lang="zh-CN" altLang="en-US" sz="1799" dirty="0">
                <a:solidFill>
                  <a:srgbClr val="C00000"/>
                </a:solidFill>
                <a:latin typeface="STXinwei" panose="02010800040101010101" pitchFamily="2" charset="-122"/>
                <a:ea typeface="STXinwei" panose="02010800040101010101" pitchFamily="2" charset="-122"/>
              </a:rPr>
              <a:t>（命名空间）</a:t>
            </a:r>
            <a:r>
              <a:rPr lang="zh-CN" altLang="en-TW" sz="1799" dirty="0">
                <a:solidFill>
                  <a:srgbClr val="C00000"/>
                </a:solidFill>
                <a:latin typeface="STXinwei" panose="02010800040101010101" pitchFamily="2" charset="-122"/>
                <a:ea typeface="STXinwei" panose="02010800040101010101" pitchFamily="2" charset="-122"/>
              </a:rPr>
              <a:t>的</a:t>
            </a:r>
            <a:r>
              <a:rPr lang="zh-CN" altLang="en-US" sz="1799" dirty="0">
                <a:solidFill>
                  <a:srgbClr val="C00000"/>
                </a:solidFill>
                <a:latin typeface="STXinwei" panose="02010800040101010101" pitchFamily="2" charset="-122"/>
                <a:ea typeface="STXinwei" panose="02010800040101010101" pitchFamily="2" charset="-122"/>
              </a:rPr>
              <a:t>运算方法</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42</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7441" y="1841976"/>
            <a:ext cx="4465515" cy="2558186"/>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5052956" y="4277752"/>
            <a:ext cx="3068710" cy="577081"/>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函数的调用</a:t>
            </a:r>
            <a:r>
              <a:rPr lang="zh-CN" altLang="en-US" sz="1050" dirty="0">
                <a:latin typeface="STXinwei" panose="02010800040101010101" pitchFamily="2" charset="-122"/>
                <a:ea typeface="STXinwei" panose="02010800040101010101" pitchFamily="2" charset="-122"/>
              </a:rPr>
              <a:t>，如左图的</a:t>
            </a:r>
            <a:r>
              <a:rPr lang="en-US" altLang="zh-CN" sz="1050" dirty="0">
                <a:latin typeface="STXinwei" panose="02010800040101010101" pitchFamily="2" charset="-122"/>
                <a:ea typeface="STXinwei" panose="02010800040101010101" pitchFamily="2" charset="-122"/>
              </a:rPr>
              <a:t>f(_)</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g(_),</a:t>
            </a:r>
            <a:r>
              <a:rPr lang="zh-CN" altLang="en-US" sz="1050" dirty="0">
                <a:latin typeface="STXinwei" panose="02010800040101010101" pitchFamily="2" charset="-122"/>
                <a:ea typeface="STXinwei" panose="02010800040101010101" pitchFamily="2" charset="-122"/>
              </a:rPr>
              <a:t>只要是唯一的函数名称，均可在对应的</a:t>
            </a:r>
            <a:r>
              <a:rPr lang="en-US" altLang="zh-CN" sz="1050" dirty="0">
                <a:latin typeface="STXinwei" panose="02010800040101010101" pitchFamily="2" charset="-122"/>
                <a:ea typeface="STXinwei" panose="02010800040101010101" pitchFamily="2" charset="-122"/>
              </a:rPr>
              <a:t>Python</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Script</a:t>
            </a:r>
            <a:r>
              <a:rPr lang="zh-CN" altLang="en-US" sz="1050" dirty="0">
                <a:latin typeface="STXinwei" panose="02010800040101010101" pitchFamily="2" charset="-122"/>
                <a:ea typeface="STXinwei" panose="02010800040101010101" pitchFamily="2" charset="-122"/>
              </a:rPr>
              <a:t>命名空间，无差异的调用</a:t>
            </a:r>
            <a:endParaRPr lang="en-TW" sz="105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5380687" y="686160"/>
            <a:ext cx="2413249" cy="3591593"/>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1018011" y="1088724"/>
            <a:ext cx="3068710" cy="577081"/>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在特性域的Rewrite Process中</a:t>
            </a:r>
            <a:r>
              <a:rPr lang="zh-CN" altLang="en-US" sz="1050" dirty="0">
                <a:latin typeface="STXinwei" panose="02010800040101010101" pitchFamily="2" charset="-122"/>
                <a:ea typeface="STXinwei" panose="02010800040101010101" pitchFamily="2" charset="-122"/>
              </a:rPr>
              <a:t>，要避免符号指向的循环结构，在此工具中，特别加入了侦测并</a:t>
            </a:r>
            <a:r>
              <a:rPr lang="zh-CN" altLang="en-US" sz="1050" dirty="0">
                <a:solidFill>
                  <a:srgbClr val="FF0000"/>
                </a:solidFill>
                <a:latin typeface="STXinwei" panose="02010800040101010101" pitchFamily="2" charset="-122"/>
                <a:ea typeface="STXinwei" panose="02010800040101010101" pitchFamily="2" charset="-122"/>
              </a:rPr>
              <a:t>终止</a:t>
            </a:r>
            <a:r>
              <a:rPr lang="zh-CN" altLang="en-US" sz="1050" dirty="0">
                <a:latin typeface="STXinwei" panose="02010800040101010101" pitchFamily="2" charset="-122"/>
                <a:ea typeface="STXinwei" panose="02010800040101010101" pitchFamily="2" charset="-122"/>
              </a:rPr>
              <a:t>循环结构的算法</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97897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a:latin typeface="STXinwei" panose="02010800040101010101" pitchFamily="2" charset="-122"/>
                <a:ea typeface="STXinwei" panose="02010800040101010101" pitchFamily="2" charset="-122"/>
              </a:rPr>
              <a:t>Algebraic Methodology</a:t>
            </a:r>
            <a:r>
              <a:rPr lang="zh-CN" altLang="en-US" sz="1799" dirty="0">
                <a:latin typeface="STXinwei" panose="02010800040101010101" pitchFamily="2" charset="-122"/>
                <a:ea typeface="STXinwei" panose="02010800040101010101" pitchFamily="2" charset="-122"/>
              </a:rPr>
              <a:t>： </a:t>
            </a:r>
            <a:r>
              <a:rPr sz="1799" dirty="0" err="1">
                <a:latin typeface="STXinwei" panose="02010800040101010101" pitchFamily="2" charset="-122"/>
                <a:ea typeface="STXinwei" panose="02010800040101010101" pitchFamily="2" charset="-122"/>
              </a:rPr>
              <a:t>代数</a:t>
            </a:r>
            <a:r>
              <a:rPr lang="en-US" sz="1799" dirty="0" err="1">
                <a:latin typeface="STXinwei" panose="02010800040101010101" pitchFamily="2" charset="-122"/>
                <a:ea typeface="STXinwei" panose="02010800040101010101" pitchFamily="2" charset="-122"/>
              </a:rPr>
              <a:t>运算与模型空间的</a:t>
            </a:r>
            <a:r>
              <a:rPr lang="en-TW" sz="1799" dirty="0">
                <a:latin typeface="STXinwei" panose="02010800040101010101" pitchFamily="2" charset="-122"/>
                <a:ea typeface="STXinwei" panose="02010800040101010101" pitchFamily="2" charset="-122"/>
              </a:rPr>
              <a:t>封闭性</a:t>
            </a:r>
            <a:endParaRPr sz="1799"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161468" y="1923681"/>
            <a:ext cx="3410533" cy="2734256"/>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4572001" y="2639563"/>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2451398" y="4657937"/>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193240" y="2639563"/>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8242" y="2372630"/>
            <a:ext cx="3193036" cy="1947096"/>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6049358" y="1923681"/>
            <a:ext cx="1732359" cy="374783"/>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5129769" y="4393893"/>
            <a:ext cx="3985386" cy="64633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代数编码的封闭性</a:t>
            </a:r>
            <a:r>
              <a:rPr lang="zh-CN" altLang="en-US" sz="1200" dirty="0">
                <a:latin typeface="STXinwei" panose="02010800040101010101" pitchFamily="2" charset="-122"/>
                <a:ea typeface="STXinwei" panose="02010800040101010101" pitchFamily="2" charset="-122"/>
              </a:rPr>
              <a:t>：</a:t>
            </a:r>
            <a:r>
              <a:rPr lang="en-TW" sz="1200" dirty="0">
                <a:latin typeface="STXinwei" panose="02010800040101010101" pitchFamily="2" charset="-122"/>
                <a:ea typeface="STXinwei" panose="02010800040101010101" pitchFamily="2" charset="-122"/>
              </a:rPr>
              <a:t>所有计算的结果</a:t>
            </a:r>
            <a:r>
              <a:rPr lang="zh-CN" altLang="en-US" sz="1200" dirty="0">
                <a:latin typeface="STXinwei" panose="02010800040101010101" pitchFamily="2" charset="-122"/>
                <a:ea typeface="STXinwei" panose="02010800040101010101" pitchFamily="2" charset="-122"/>
              </a:rPr>
              <a:t>，均为</a:t>
            </a:r>
            <a:r>
              <a:rPr lang="en-US" altLang="zh-CN" sz="1200" dirty="0" err="1">
                <a:latin typeface="STXinwei" panose="02010800040101010101" pitchFamily="2" charset="-122"/>
                <a:ea typeface="STXinwei" panose="02010800040101010101" pitchFamily="2" charset="-122"/>
              </a:rPr>
              <a:t>AoS</a:t>
            </a:r>
            <a:r>
              <a:rPr lang="zh-CN" altLang="en-US" sz="1200" dirty="0">
                <a:latin typeface="STXinwei" panose="02010800040101010101" pitchFamily="2" charset="-122"/>
                <a:ea typeface="STXinwei" panose="02010800040101010101" pitchFamily="2" charset="-122"/>
              </a:rPr>
              <a:t>域的元素</a:t>
            </a:r>
            <a:endParaRPr lang="en-US" altLang="zh-CN" sz="1200" dirty="0">
              <a:latin typeface="STXinwei" panose="02010800040101010101" pitchFamily="2" charset="-122"/>
              <a:ea typeface="STXinwei" panose="02010800040101010101" pitchFamily="2" charset="-122"/>
            </a:endParaRPr>
          </a:p>
          <a:p>
            <a:r>
              <a:rPr lang="zh-CN" altLang="en-US" sz="1200" dirty="0">
                <a:latin typeface="STXinwei" panose="02010800040101010101" pitchFamily="2" charset="-122"/>
                <a:ea typeface="STXinwei" panose="02010800040101010101" pitchFamily="2" charset="-122"/>
              </a:rPr>
              <a:t>枚举过程中的</a:t>
            </a:r>
            <a:r>
              <a:rPr lang="en-US" altLang="zh-CN" sz="1200" dirty="0">
                <a:latin typeface="STXinwei" panose="02010800040101010101" pitchFamily="2" charset="-122"/>
                <a:ea typeface="STXinwei" panose="02010800040101010101" pitchFamily="2" charset="-122"/>
              </a:rPr>
              <a:t>Token</a:t>
            </a:r>
            <a:r>
              <a:rPr lang="zh-CN" altLang="en-US" sz="1200" dirty="0">
                <a:latin typeface="STXinwei" panose="02010800040101010101" pitchFamily="2" charset="-122"/>
                <a:ea typeface="STXinwei" panose="02010800040101010101" pitchFamily="2" charset="-122"/>
              </a:rPr>
              <a:t>总量可通过</a:t>
            </a:r>
            <a:r>
              <a:rPr lang="en-US" altLang="zh-CN" sz="1200" dirty="0">
                <a:latin typeface="STXinwei" panose="02010800040101010101" pitchFamily="2" charset="-122"/>
                <a:ea typeface="STXinwei" panose="02010800040101010101" pitchFamily="2" charset="-122"/>
              </a:rPr>
              <a:t>P</a:t>
            </a:r>
            <a:r>
              <a:rPr lang="zh-CN" altLang="en-US" sz="1200" dirty="0">
                <a:latin typeface="STXinwei" panose="02010800040101010101" pitchFamily="2" charset="-122"/>
                <a:ea typeface="STXinwei" panose="02010800040101010101" pitchFamily="2" charset="-122"/>
              </a:rPr>
              <a:t>与</a:t>
            </a:r>
            <a:r>
              <a:rPr lang="en-US" altLang="zh-CN" sz="1200" dirty="0">
                <a:latin typeface="STXinwei" panose="02010800040101010101" pitchFamily="2" charset="-122"/>
                <a:ea typeface="STXinwei" panose="02010800040101010101" pitchFamily="2" charset="-122"/>
              </a:rPr>
              <a:t>B</a:t>
            </a:r>
            <a:r>
              <a:rPr lang="zh-CN" altLang="en-US" sz="1200" dirty="0">
                <a:latin typeface="STXinwei" panose="02010800040101010101" pitchFamily="2" charset="-122"/>
                <a:ea typeface="STXinwei" panose="02010800040101010101" pitchFamily="2" charset="-122"/>
              </a:rPr>
              <a:t>的命名空间来控制</a:t>
            </a:r>
            <a:endParaRPr lang="en-US" altLang="zh-CN" sz="1200" dirty="0">
              <a:latin typeface="STXinwei" panose="02010800040101010101" pitchFamily="2" charset="-122"/>
              <a:ea typeface="STXinwei" panose="02010800040101010101" pitchFamily="2" charset="-122"/>
            </a:endParaRPr>
          </a:p>
          <a:p>
            <a:r>
              <a:rPr lang="zh-CN" altLang="en-US" sz="1200" dirty="0">
                <a:latin typeface="STXinwei" panose="02010800040101010101" pitchFamily="2" charset="-122"/>
                <a:ea typeface="STXinwei" panose="02010800040101010101" pitchFamily="2" charset="-122"/>
              </a:rPr>
              <a:t>评估的计算过程可调用任何可计算</a:t>
            </a:r>
            <a:r>
              <a:rPr lang="en-US" altLang="zh-CN" sz="1200" dirty="0">
                <a:latin typeface="STXinwei" panose="02010800040101010101" pitchFamily="2" charset="-122"/>
                <a:ea typeface="STXinwei" panose="02010800040101010101" pitchFamily="2" charset="-122"/>
              </a:rPr>
              <a:t>(Computable)</a:t>
            </a:r>
            <a:r>
              <a:rPr lang="zh-CN" altLang="en-US" sz="1200" dirty="0">
                <a:latin typeface="STXinwei" panose="02010800040101010101" pitchFamily="2" charset="-122"/>
                <a:ea typeface="STXinwei" panose="02010800040101010101" pitchFamily="2" charset="-122"/>
              </a:rPr>
              <a:t>的函数</a:t>
            </a:r>
            <a:endParaRPr lang="en-TW" sz="12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7590750" y="2302039"/>
            <a:ext cx="937771" cy="555837"/>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5678802" y="2111072"/>
            <a:ext cx="370557" cy="803179"/>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608576" y="706167"/>
            <a:ext cx="813911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05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050" dirty="0">
                <a:solidFill>
                  <a:schemeClr val="tx1"/>
                </a:solidFill>
                <a:latin typeface="STXinwei" panose="02010800040101010101" pitchFamily="2" charset="-122"/>
                <a:ea typeface="STXinwei" panose="02010800040101010101" pitchFamily="2" charset="-122"/>
              </a:rPr>
              <a:t>(Closure property)</a:t>
            </a:r>
            <a:r>
              <a:rPr lang="zh-TW" altLang="en-US" sz="1050" dirty="0">
                <a:solidFill>
                  <a:schemeClr val="tx1"/>
                </a:solidFill>
                <a:latin typeface="STXinwei" panose="02010800040101010101" pitchFamily="2" charset="-122"/>
                <a:ea typeface="STXinwei" panose="02010800040101010101" pitchFamily="2" charset="-122"/>
              </a:rPr>
              <a:t>可用网络路径的可达性（</a:t>
            </a:r>
            <a:r>
              <a:rPr lang="en-US" altLang="zh-TW" sz="1050" dirty="0">
                <a:solidFill>
                  <a:schemeClr val="tx1"/>
                </a:solidFill>
                <a:latin typeface="STXinwei" panose="02010800040101010101" pitchFamily="2" charset="-122"/>
                <a:ea typeface="STXinwei" panose="02010800040101010101" pitchFamily="2" charset="-122"/>
              </a:rPr>
              <a:t>Reachability</a:t>
            </a:r>
            <a:r>
              <a:rPr lang="zh-TW" altLang="en-US" sz="1050" dirty="0">
                <a:solidFill>
                  <a:schemeClr val="tx1"/>
                </a:solidFill>
                <a:latin typeface="STXinwei" panose="02010800040101010101" pitchFamily="2" charset="-122"/>
                <a:ea typeface="STXinwei" panose="02010800040101010101" pitchFamily="2" charset="-122"/>
              </a:rPr>
              <a:t>）来执行运算，</a:t>
            </a:r>
            <a:endParaRPr lang="en-US" altLang="zh-TW" sz="1050" dirty="0">
              <a:solidFill>
                <a:schemeClr val="tx1"/>
              </a:solidFill>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可达性：</a:t>
            </a:r>
            <a:r>
              <a:rPr lang="en-US" altLang="zh-TW" sz="1050" dirty="0">
                <a:latin typeface="STXinwei" panose="02010800040101010101" pitchFamily="2" charset="-122"/>
                <a:ea typeface="STXinwei" panose="02010800040101010101" pitchFamily="2" charset="-122"/>
              </a:rPr>
              <a:t>Petri Net </a:t>
            </a:r>
            <a:r>
              <a:rPr lang="zh-TW" altLang="en-US" sz="1050" dirty="0">
                <a:latin typeface="STXinwei" panose="02010800040101010101" pitchFamily="2" charset="-122"/>
                <a:ea typeface="STXinwei" panose="02010800040101010101" pitchFamily="2" charset="-122"/>
              </a:rPr>
              <a:t>的表达形式和语意，适用于凸显系统的并发动态行为</a:t>
            </a:r>
            <a:r>
              <a:rPr lang="en-US" altLang="zh-TW"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也是范畴论的主要计算手段</a:t>
            </a:r>
            <a:endParaRPr lang="en-US" altLang="zh-TW" sz="1050" dirty="0">
              <a:latin typeface="STXinwei" panose="02010800040101010101" pitchFamily="2" charset="-122"/>
              <a:ea typeface="STXinwei" panose="02010800040101010101" pitchFamily="2" charset="-122"/>
            </a:endParaRPr>
          </a:p>
          <a:p>
            <a:pPr lvl="1"/>
            <a:r>
              <a:rPr lang="zh-TW" altLang="en-US" sz="900" dirty="0">
                <a:latin typeface="STXinwei" panose="02010800040101010101" pitchFamily="2" charset="-122"/>
                <a:ea typeface="STXinwei" panose="02010800040101010101" pitchFamily="2" charset="-122"/>
              </a:rPr>
              <a:t>系统生成步骤：编码</a:t>
            </a:r>
            <a:r>
              <a:rPr lang="en-US" altLang="zh-TW" sz="900" dirty="0">
                <a:latin typeface="STXinwei" panose="02010800040101010101" pitchFamily="2" charset="-122"/>
                <a:ea typeface="STXinwei" panose="02010800040101010101" pitchFamily="2" charset="-122"/>
              </a:rPr>
              <a:t>(Encode), </a:t>
            </a:r>
            <a:r>
              <a:rPr lang="zh-TW" altLang="en-US" sz="900" dirty="0">
                <a:latin typeface="STXinwei" panose="02010800040101010101" pitchFamily="2" charset="-122"/>
                <a:ea typeface="STXinwei" panose="02010800040101010101" pitchFamily="2" charset="-122"/>
              </a:rPr>
              <a:t>枚举</a:t>
            </a:r>
            <a:r>
              <a:rPr lang="en-US" altLang="zh-TW" sz="900" dirty="0">
                <a:latin typeface="STXinwei" panose="02010800040101010101" pitchFamily="2" charset="-122"/>
                <a:ea typeface="STXinwei" panose="02010800040101010101" pitchFamily="2" charset="-122"/>
              </a:rPr>
              <a:t>(Enumerate), </a:t>
            </a:r>
            <a:r>
              <a:rPr lang="zh-TW" altLang="en-US" sz="900" dirty="0">
                <a:latin typeface="STXinwei" panose="02010800040101010101" pitchFamily="2" charset="-122"/>
                <a:ea typeface="STXinwei" panose="02010800040101010101" pitchFamily="2" charset="-122"/>
              </a:rPr>
              <a:t>评估</a:t>
            </a:r>
            <a:r>
              <a:rPr lang="en-US" altLang="zh-TW" sz="900" dirty="0">
                <a:latin typeface="STXinwei" panose="02010800040101010101" pitchFamily="2" charset="-122"/>
                <a:ea typeface="STXinwei" panose="02010800040101010101" pitchFamily="2" charset="-122"/>
              </a:rPr>
              <a:t>(Evaluate), 3E </a:t>
            </a:r>
            <a:r>
              <a:rPr lang="zh-TW" altLang="en-US" sz="900" dirty="0">
                <a:latin typeface="STXinwei" panose="02010800040101010101" pitchFamily="2" charset="-122"/>
                <a:ea typeface="STXinwei" panose="02010800040101010101" pitchFamily="2" charset="-122"/>
              </a:rPr>
              <a:t>语言算符，（枚举法所生成模型的总量可通过</a:t>
            </a:r>
            <a:r>
              <a:rPr lang="zh-TW" altLang="en-US" sz="900" dirty="0">
                <a:solidFill>
                  <a:srgbClr val="FF0000"/>
                </a:solidFill>
                <a:latin typeface="STXinwei" panose="02010800040101010101" pitchFamily="2" charset="-122"/>
                <a:ea typeface="STXinwei" panose="02010800040101010101" pitchFamily="2" charset="-122"/>
              </a:rPr>
              <a:t>假设</a:t>
            </a:r>
            <a:r>
              <a:rPr lang="zh-TW" altLang="en-US" sz="900" dirty="0">
                <a:latin typeface="STXinwei" panose="02010800040101010101" pitchFamily="2" charset="-122"/>
                <a:ea typeface="STXinwei" panose="02010800040101010101" pitchFamily="2" charset="-122"/>
              </a:rPr>
              <a:t>与</a:t>
            </a:r>
            <a:r>
              <a:rPr lang="zh-TW" altLang="en-US" sz="900" dirty="0">
                <a:solidFill>
                  <a:srgbClr val="FF0000"/>
                </a:solidFill>
                <a:latin typeface="STXinwei" panose="02010800040101010101" pitchFamily="2" charset="-122"/>
                <a:ea typeface="STXinwei" panose="02010800040101010101" pitchFamily="2" charset="-122"/>
              </a:rPr>
              <a:t>断言</a:t>
            </a:r>
            <a:r>
              <a:rPr lang="zh-TW" altLang="en-US" sz="900" dirty="0">
                <a:latin typeface="STXinwei" panose="02010800040101010101" pitchFamily="2" charset="-122"/>
                <a:ea typeface="STXinwei" panose="02010800040101010101" pitchFamily="2" charset="-122"/>
              </a:rPr>
              <a:t>来控制）</a:t>
            </a:r>
            <a:endParaRPr lang="en-US" altLang="zh-TW" sz="900" dirty="0">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代数化元语言：所有特定领域的系统描述语言，均可根据上述的 </a:t>
            </a:r>
            <a:r>
              <a:rPr lang="en-US" altLang="zh-TW" sz="1050" dirty="0">
                <a:latin typeface="STXinwei" panose="02010800040101010101" pitchFamily="2" charset="-122"/>
                <a:ea typeface="STXinwei" panose="02010800040101010101" pitchFamily="2" charset="-122"/>
              </a:rPr>
              <a:t>3E </a:t>
            </a:r>
            <a:r>
              <a:rPr lang="zh-TW" altLang="en-US" sz="1050" dirty="0">
                <a:latin typeface="STXinwei" panose="02010800040101010101" pitchFamily="2" charset="-122"/>
                <a:ea typeface="STXinwei" panose="02010800040101010101" pitchFamily="2" charset="-122"/>
              </a:rPr>
              <a:t>语言算符，编码，枚举，并评估（比对计算结果）</a:t>
            </a:r>
          </a:p>
          <a:p>
            <a:endParaRPr lang="zh-TW" altLang="en-US" sz="105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44</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2167610" y="4590334"/>
            <a:ext cx="5006499" cy="369204"/>
          </a:xfrm>
          <a:prstGeom prst="rect">
            <a:avLst/>
          </a:prstGeom>
          <a:noFill/>
        </p:spPr>
        <p:txBody>
          <a:bodyPr wrap="none" rtlCol="0">
            <a:spAutoFit/>
          </a:bodyPr>
          <a:lstStyle/>
          <a:p>
            <a:r>
              <a:rPr lang="en-US" sz="1799" dirty="0">
                <a:hlinkClick r:id="rId3"/>
              </a:rPr>
              <a:t>Comb 01-1 Intro to Enumerative Combinatorics</a:t>
            </a:r>
            <a:endParaRPr lang="en-US" sz="1799" dirty="0"/>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1666354" y="848742"/>
            <a:ext cx="5811290" cy="3813659"/>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7692922" y="2940946"/>
            <a:ext cx="1137710" cy="905625"/>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分析特性与</a:t>
            </a:r>
          </a:p>
          <a:p>
            <a:pPr algn="ctr"/>
            <a:r>
              <a:rPr lang="en-TW" sz="1799"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7692921" y="1475695"/>
            <a:ext cx="1137711" cy="905625"/>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分析结构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426115" y="4030823"/>
            <a:ext cx="1137711" cy="905625"/>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194544" y="1475694"/>
            <a:ext cx="1369282" cy="905625"/>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描述系统</a:t>
            </a:r>
          </a:p>
          <a:p>
            <a:pPr algn="ct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Existence</a:t>
            </a:r>
            <a:r>
              <a:rPr lang="zh-CN" altLang="en-US" sz="1799" dirty="0">
                <a:latin typeface="STXinwei" panose="02010800040101010101" pitchFamily="2" charset="-122"/>
                <a:ea typeface="STXinwei" panose="02010800040101010101" pitchFamily="2" charset="-122"/>
              </a:rPr>
              <a:t>）</a:t>
            </a:r>
            <a:endParaRPr lang="en-TW" sz="1799"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41994" y="3888088"/>
            <a:ext cx="1519783" cy="1172404"/>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454439" y="130235"/>
            <a:ext cx="8231786" cy="350864"/>
          </a:xfrm>
          <a:prstGeom prst="rect">
            <a:avLst/>
          </a:prstGeom>
        </p:spPr>
        <p:txBody>
          <a:bodyPr spcFirstLastPara="1" vert="horz" wrap="square" lIns="68542" tIns="68542" rIns="68542" bIns="68542"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1799"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310032" y="449546"/>
            <a:ext cx="8520600" cy="572476"/>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Tree>
    <p:extLst>
      <p:ext uri="{BB962C8B-B14F-4D97-AF65-F5344CB8AC3E}">
        <p14:creationId xmlns:p14="http://schemas.microsoft.com/office/powerpoint/2010/main" val="773005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32734"/>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基于系统代数的集成化开发工具</a:t>
            </a:r>
            <a:br>
              <a:rPr lang="en-US" altLang="zh-CN" sz="1799" b="1" dirty="0">
                <a:latin typeface="STXinwei" panose="02010800040101010101" pitchFamily="2" charset="-122"/>
                <a:ea typeface="STXinwei" panose="02010800040101010101" pitchFamily="2" charset="-122"/>
              </a:rPr>
            </a:br>
            <a:r>
              <a:rPr lang="zh-CN" altLang="en-US" sz="1799" b="1" dirty="0">
                <a:latin typeface="STXinwei" panose="02010800040101010101" pitchFamily="2" charset="-122"/>
                <a:ea typeface="STXinwei" panose="02010800040101010101" pitchFamily="2" charset="-122"/>
              </a:rPr>
              <a:t>（</a:t>
            </a:r>
            <a:r>
              <a:rPr lang="en-US" altLang="zh-CN" sz="1799" b="1" dirty="0">
                <a:latin typeface="STXinwei" panose="02010800040101010101" pitchFamily="2" charset="-122"/>
                <a:ea typeface="STXinwei" panose="02010800040101010101" pitchFamily="2" charset="-122"/>
              </a:rPr>
              <a:t>Integrated Development Environment, IDE</a:t>
            </a:r>
            <a:r>
              <a:rPr lang="zh-CN" altLang="en-US" sz="1799" b="1" dirty="0">
                <a:latin typeface="STXinwei" panose="02010800040101010101" pitchFamily="2" charset="-122"/>
                <a:ea typeface="STXinwei" panose="02010800040101010101" pitchFamily="2" charset="-122"/>
              </a:rPr>
              <a:t>）</a:t>
            </a:r>
          </a:p>
        </p:txBody>
      </p:sp>
      <p:sp>
        <p:nvSpPr>
          <p:cNvPr id="8" name="内容占位符 2"/>
          <p:cNvSpPr txBox="1">
            <a:spLocks/>
          </p:cNvSpPr>
          <p:nvPr/>
        </p:nvSpPr>
        <p:spPr bwMode="auto">
          <a:xfrm>
            <a:off x="343905" y="823775"/>
            <a:ext cx="8349845" cy="3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050" dirty="0">
                <a:solidFill>
                  <a:schemeClr val="bg1">
                    <a:lumMod val="65000"/>
                  </a:schemeClr>
                </a:solidFill>
                <a:latin typeface="STXinwei" panose="02010800040101010101" pitchFamily="2" charset="-122"/>
                <a:ea typeface="STXinwei" panose="02010800040101010101" pitchFamily="2" charset="-122"/>
              </a:rPr>
              <a:t>编码</a:t>
            </a:r>
            <a:r>
              <a:rPr lang="en-US" altLang="zh-CN" sz="1050" dirty="0">
                <a:solidFill>
                  <a:schemeClr val="bg1">
                    <a:lumMod val="65000"/>
                  </a:schemeClr>
                </a:solidFill>
                <a:latin typeface="STXinwei" panose="02010800040101010101" pitchFamily="2" charset="-122"/>
                <a:ea typeface="STXinwei" panose="02010800040101010101" pitchFamily="2" charset="-122"/>
              </a:rPr>
              <a:t>(Encoding</a:t>
            </a:r>
            <a:r>
              <a:rPr lang="zh-CN" altLang="en-US" sz="1050" dirty="0">
                <a:solidFill>
                  <a:schemeClr val="bg1">
                    <a:lumMod val="65000"/>
                  </a:schemeClr>
                </a:solidFill>
                <a:latin typeface="STXinwei" panose="02010800040101010101" pitchFamily="2" charset="-122"/>
                <a:ea typeface="STXinwei" panose="02010800040101010101" pitchFamily="2" charset="-122"/>
              </a:rPr>
              <a:t>）、枚举</a:t>
            </a:r>
            <a:r>
              <a:rPr lang="en-US" altLang="zh-CN" sz="1050" dirty="0">
                <a:solidFill>
                  <a:schemeClr val="bg1">
                    <a:lumMod val="65000"/>
                  </a:schemeClr>
                </a:solidFill>
                <a:latin typeface="STXinwei" panose="02010800040101010101" pitchFamily="2" charset="-122"/>
                <a:ea typeface="STXinwei" panose="02010800040101010101" pitchFamily="2" charset="-122"/>
              </a:rPr>
              <a:t>(Enumerating)</a:t>
            </a:r>
            <a:r>
              <a:rPr lang="zh-CN" altLang="en-US" sz="1050" dirty="0">
                <a:solidFill>
                  <a:schemeClr val="bg1">
                    <a:lumMod val="65000"/>
                  </a:schemeClr>
                </a:solidFill>
                <a:latin typeface="STXinwei" panose="02010800040101010101" pitchFamily="2" charset="-122"/>
                <a:ea typeface="STXinwei" panose="02010800040101010101" pitchFamily="2" charset="-122"/>
              </a:rPr>
              <a:t>、评估</a:t>
            </a:r>
            <a:r>
              <a:rPr lang="en-US" altLang="zh-CN" sz="1050" dirty="0">
                <a:solidFill>
                  <a:schemeClr val="bg1">
                    <a:lumMod val="65000"/>
                  </a:schemeClr>
                </a:solidFill>
                <a:latin typeface="STXinwei" panose="02010800040101010101" pitchFamily="2" charset="-122"/>
                <a:ea typeface="STXinwei" panose="02010800040101010101" pitchFamily="2" charset="-122"/>
              </a:rPr>
              <a:t>(Evaluating)</a:t>
            </a:r>
            <a:r>
              <a:rPr lang="zh-CN" altLang="en-US" sz="1050" dirty="0">
                <a:solidFill>
                  <a:schemeClr val="bg1">
                    <a:lumMod val="65000"/>
                  </a:schemeClr>
                </a:solidFill>
                <a:latin typeface="STXinwei" panose="02010800040101010101" pitchFamily="2" charset="-122"/>
                <a:ea typeface="STXinwei" panose="02010800040101010101" pitchFamily="2" charset="-122"/>
              </a:rPr>
              <a:t>， 三位一体的“系统描述语言” 开发工具</a:t>
            </a:r>
            <a:endParaRPr lang="en-US" altLang="zh-CN" sz="1050" dirty="0">
              <a:solidFill>
                <a:schemeClr val="bg1">
                  <a:lumMod val="65000"/>
                </a:schemeClr>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442440" y="1497340"/>
            <a:ext cx="3952656" cy="2894645"/>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4644741" y="1484540"/>
            <a:ext cx="4125170" cy="3182273"/>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4644740" y="4583439"/>
            <a:ext cx="4419401" cy="50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US" sz="1349" dirty="0" err="1">
                <a:latin typeface="STXinwei" panose="02010800040101010101" pitchFamily="2" charset="-122"/>
                <a:ea typeface="STXinwei" panose="02010800040101010101" pitchFamily="2" charset="-122"/>
              </a:rPr>
              <a:t>红线标示了基于Pareto</a:t>
            </a:r>
            <a:r>
              <a:rPr lang="en-US" sz="1349" dirty="0">
                <a:latin typeface="STXinwei" panose="02010800040101010101" pitchFamily="2" charset="-122"/>
                <a:ea typeface="STXinwei" panose="02010800040101010101" pitchFamily="2" charset="-122"/>
              </a:rPr>
              <a:t> Front</a:t>
            </a:r>
            <a:r>
              <a:rPr lang="zh-CN" altLang="en-US" sz="1349" dirty="0">
                <a:latin typeface="STXinwei" panose="02010800040101010101" pitchFamily="2" charset="-122"/>
                <a:ea typeface="STXinwei" panose="02010800040101010101" pitchFamily="2" charset="-122"/>
              </a:rPr>
              <a:t> 原则所选出的“最优方案”</a:t>
            </a:r>
            <a:endParaRPr lang="en-US" altLang="zh-CN" sz="1349" dirty="0">
              <a:latin typeface="STXinwei" panose="02010800040101010101" pitchFamily="2" charset="-122"/>
              <a:ea typeface="STXinwei" panose="02010800040101010101" pitchFamily="2" charset="-122"/>
            </a:endParaRPr>
          </a:p>
          <a:p>
            <a:pPr algn="ctr" defTabSz="685475">
              <a:defRPr/>
            </a:pPr>
            <a:r>
              <a:rPr lang="en-US" sz="1349" dirty="0" err="1">
                <a:latin typeface="STXinwei" panose="02010800040101010101" pitchFamily="2" charset="-122"/>
                <a:ea typeface="STXinwei" panose="02010800040101010101" pitchFamily="2" charset="-122"/>
              </a:rPr>
              <a:t>根据</a:t>
            </a:r>
            <a:r>
              <a:rPr lang="en-US" sz="1349" dirty="0" err="1">
                <a:solidFill>
                  <a:srgbClr val="FF0000"/>
                </a:solidFill>
                <a:latin typeface="STXinwei" panose="02010800040101010101" pitchFamily="2" charset="-122"/>
                <a:ea typeface="STXinwei" panose="02010800040101010101" pitchFamily="2" charset="-122"/>
              </a:rPr>
              <a:t>特性域的多元偏序</a:t>
            </a:r>
            <a:r>
              <a:rPr lang="en-US" sz="1349" dirty="0" err="1">
                <a:latin typeface="STXinwei" panose="02010800040101010101" pitchFamily="2" charset="-122"/>
                <a:ea typeface="STXinwei" panose="02010800040101010101" pitchFamily="2" charset="-122"/>
              </a:rPr>
              <a:t>关系比较优劣</a:t>
            </a:r>
            <a:r>
              <a:rPr lang="zh-CN" altLang="en-US" sz="1349" dirty="0">
                <a:latin typeface="STXinwei" panose="02010800040101010101" pitchFamily="2" charset="-122"/>
                <a:ea typeface="STXinwei" panose="02010800040101010101" pitchFamily="2" charset="-122"/>
              </a:rPr>
              <a:t>，从而</a:t>
            </a:r>
            <a:r>
              <a:rPr lang="en-US" sz="1349" dirty="0" err="1">
                <a:latin typeface="STXinwei" panose="02010800040101010101" pitchFamily="2" charset="-122"/>
                <a:ea typeface="STXinwei" panose="02010800040101010101" pitchFamily="2" charset="-122"/>
              </a:rPr>
              <a:t>取舍方案</a:t>
            </a:r>
            <a:endParaRPr lang="es-ES" sz="1349" dirty="0">
              <a:latin typeface="STXinwei" panose="02010800040101010101" pitchFamily="2" charset="-122"/>
              <a:ea typeface="STXinwei" panose="02010800040101010101" pitchFamily="2" charset="-122"/>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57889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命名空间管理</a:t>
            </a:r>
            <a:endParaRPr lang="es-ES" sz="1050" dirty="0">
              <a:latin typeface="STXinwei" panose="02010800040101010101" pitchFamily="2" charset="-122"/>
              <a:ea typeface="STXinwei" panose="02010800040101010101" pitchFamily="2" charset="-122"/>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1771320"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穷尽可能状态</a:t>
            </a:r>
            <a:endParaRPr lang="es-ES" sz="1050" dirty="0">
              <a:latin typeface="STXinwei" panose="02010800040101010101" pitchFamily="2" charset="-122"/>
              <a:ea typeface="STXinwei" panose="02010800040101010101" pitchFamily="2" charset="-122"/>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298587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推算性能指标</a:t>
            </a:r>
            <a:endParaRPr lang="es-ES" sz="1050"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124105" y="1304130"/>
            <a:ext cx="569387"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617086" y="1304130"/>
            <a:ext cx="1180131"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2882255" y="1304130"/>
            <a:ext cx="1444626"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(Symbolic Math, Function Evaluation)</a:t>
            </a:r>
          </a:p>
        </p:txBody>
      </p:sp>
      <p:cxnSp>
        <p:nvCxnSpPr>
          <p:cNvPr id="18" name="Straight Arrow Connector 17">
            <a:extLst>
              <a:ext uri="{FF2B5EF4-FFF2-40B4-BE49-F238E27FC236}">
                <a16:creationId xmlns:a16="http://schemas.microsoft.com/office/drawing/2014/main" id="{48DFC531-84EE-CC40-B88D-9BE8E0B5E954}"/>
              </a:ext>
            </a:extLst>
          </p:cNvPr>
          <p:cNvCxnSpPr>
            <a:cxnSpLocks/>
            <a:stCxn id="29" idx="6"/>
          </p:cNvCxnSpPr>
          <p:nvPr/>
        </p:nvCxnSpPr>
        <p:spPr>
          <a:xfrm>
            <a:off x="5636928" y="1300963"/>
            <a:ext cx="1217512" cy="542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324AD7-DAFA-8545-A38E-68D576CB3790}"/>
              </a:ext>
            </a:extLst>
          </p:cNvPr>
          <p:cNvCxnSpPr>
            <a:cxnSpLocks/>
            <a:stCxn id="29" idx="4"/>
          </p:cNvCxnSpPr>
          <p:nvPr/>
        </p:nvCxnSpPr>
        <p:spPr>
          <a:xfrm>
            <a:off x="5160638" y="1513178"/>
            <a:ext cx="1062710" cy="167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E33756-094F-E841-B1D2-8FE71E5B1FAB}"/>
              </a:ext>
            </a:extLst>
          </p:cNvPr>
          <p:cNvCxnSpPr>
            <a:cxnSpLocks/>
            <a:endCxn id="33" idx="2"/>
          </p:cNvCxnSpPr>
          <p:nvPr/>
        </p:nvCxnSpPr>
        <p:spPr>
          <a:xfrm>
            <a:off x="6137656" y="3861923"/>
            <a:ext cx="2000326" cy="269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715E30-866E-BD49-880C-81D658248132}"/>
              </a:ext>
            </a:extLst>
          </p:cNvPr>
          <p:cNvCxnSpPr>
            <a:cxnSpLocks/>
          </p:cNvCxnSpPr>
          <p:nvPr/>
        </p:nvCxnSpPr>
        <p:spPr>
          <a:xfrm>
            <a:off x="6243567" y="3234846"/>
            <a:ext cx="1404402" cy="119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2629C55-90BE-774A-88E9-B2F366DCF363}"/>
              </a:ext>
            </a:extLst>
          </p:cNvPr>
          <p:cNvSpPr/>
          <p:nvPr/>
        </p:nvSpPr>
        <p:spPr>
          <a:xfrm>
            <a:off x="4684347" y="1088748"/>
            <a:ext cx="95258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Worse</a:t>
            </a:r>
          </a:p>
        </p:txBody>
      </p:sp>
      <p:sp>
        <p:nvSpPr>
          <p:cNvPr id="33" name="Oval 32">
            <a:extLst>
              <a:ext uri="{FF2B5EF4-FFF2-40B4-BE49-F238E27FC236}">
                <a16:creationId xmlns:a16="http://schemas.microsoft.com/office/drawing/2014/main" id="{DA64D083-0311-4E40-963D-BF9E7C7F2B09}"/>
              </a:ext>
            </a:extLst>
          </p:cNvPr>
          <p:cNvSpPr/>
          <p:nvPr/>
        </p:nvSpPr>
        <p:spPr>
          <a:xfrm>
            <a:off x="8137982" y="3918877"/>
            <a:ext cx="95258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Best</a:t>
            </a:r>
            <a:endParaRPr lang="en-TW" sz="1050" dirty="0">
              <a:solidFill>
                <a:schemeClr val="tx1"/>
              </a:solidFill>
            </a:endParaRPr>
          </a:p>
        </p:txBody>
      </p:sp>
      <p:cxnSp>
        <p:nvCxnSpPr>
          <p:cNvPr id="35" name="Straight Arrow Connector 34">
            <a:extLst>
              <a:ext uri="{FF2B5EF4-FFF2-40B4-BE49-F238E27FC236}">
                <a16:creationId xmlns:a16="http://schemas.microsoft.com/office/drawing/2014/main" id="{3360F51E-E8AC-F048-8081-D32C873C361F}"/>
              </a:ext>
            </a:extLst>
          </p:cNvPr>
          <p:cNvCxnSpPr>
            <a:cxnSpLocks/>
            <a:endCxn id="33" idx="0"/>
          </p:cNvCxnSpPr>
          <p:nvPr/>
        </p:nvCxnSpPr>
        <p:spPr>
          <a:xfrm>
            <a:off x="8252237" y="2150520"/>
            <a:ext cx="362035" cy="1768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1558185-2141-5145-82B6-DB8FF1D9F1B9}"/>
              </a:ext>
            </a:extLst>
          </p:cNvPr>
          <p:cNvCxnSpPr>
            <a:cxnSpLocks/>
            <a:stCxn id="29" idx="4"/>
          </p:cNvCxnSpPr>
          <p:nvPr/>
        </p:nvCxnSpPr>
        <p:spPr>
          <a:xfrm>
            <a:off x="5160638" y="1513178"/>
            <a:ext cx="977018" cy="2348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580557D-3D7C-8142-8932-4FA0A2A4306C}"/>
              </a:ext>
            </a:extLst>
          </p:cNvPr>
          <p:cNvCxnSpPr>
            <a:cxnSpLocks/>
          </p:cNvCxnSpPr>
          <p:nvPr/>
        </p:nvCxnSpPr>
        <p:spPr>
          <a:xfrm>
            <a:off x="7755084" y="2057396"/>
            <a:ext cx="468590" cy="109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0EE85CF-44CB-9B4A-B687-34DBBE46D6B6}"/>
              </a:ext>
            </a:extLst>
          </p:cNvPr>
          <p:cNvCxnSpPr>
            <a:cxnSpLocks/>
          </p:cNvCxnSpPr>
          <p:nvPr/>
        </p:nvCxnSpPr>
        <p:spPr>
          <a:xfrm>
            <a:off x="7286494" y="1947915"/>
            <a:ext cx="468590" cy="109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2C02CD0-CA93-E947-BAE1-11656BE6837A}"/>
              </a:ext>
            </a:extLst>
          </p:cNvPr>
          <p:cNvCxnSpPr>
            <a:cxnSpLocks/>
          </p:cNvCxnSpPr>
          <p:nvPr/>
        </p:nvCxnSpPr>
        <p:spPr>
          <a:xfrm>
            <a:off x="6857246" y="1843372"/>
            <a:ext cx="473486" cy="10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7FDE630-01DE-EC40-A92F-02C3631EC4F2}"/>
              </a:ext>
            </a:extLst>
          </p:cNvPr>
          <p:cNvCxnSpPr>
            <a:cxnSpLocks/>
            <a:endCxn id="33" idx="1"/>
          </p:cNvCxnSpPr>
          <p:nvPr/>
        </p:nvCxnSpPr>
        <p:spPr>
          <a:xfrm>
            <a:off x="7647969" y="3380189"/>
            <a:ext cx="629516" cy="60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393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456107"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系统代数AoS的应用案例</a:t>
            </a:r>
            <a:r>
              <a:rPr sz="1799"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595266" y="595264"/>
            <a:ext cx="8387855" cy="4385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349" dirty="0">
                <a:solidFill>
                  <a:schemeClr val="tx1"/>
                </a:solidFill>
                <a:latin typeface="STXinwei" panose="02010800040101010101" pitchFamily="2" charset="-122"/>
                <a:ea typeface="STXinwei" panose="02010800040101010101" pitchFamily="2" charset="-122"/>
              </a:rPr>
              <a:t>MIT </a:t>
            </a:r>
            <a:r>
              <a:rPr lang="zh-TW" altLang="en-US" sz="1349" dirty="0">
                <a:solidFill>
                  <a:schemeClr val="tx1"/>
                </a:solidFill>
                <a:latin typeface="STXinwei" panose="02010800040101010101" pitchFamily="2" charset="-122"/>
                <a:ea typeface="STXinwei" panose="02010800040101010101" pitchFamily="2" charset="-122"/>
              </a:rPr>
              <a:t>用 </a:t>
            </a:r>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击败波音公司</a:t>
            </a:r>
            <a:r>
              <a:rPr lang="en-US" altLang="zh-TW" sz="1349" dirty="0">
                <a:solidFill>
                  <a:schemeClr val="tx1"/>
                </a:solidFill>
                <a:latin typeface="STXinwei" panose="02010800040101010101" pitchFamily="2" charset="-122"/>
                <a:ea typeface="STXinwei" panose="02010800040101010101" pitchFamily="2" charset="-122"/>
              </a:rPr>
              <a:t>(</a:t>
            </a:r>
            <a:r>
              <a:rPr lang="en-US" altLang="zh-CN" sz="1349" dirty="0">
                <a:solidFill>
                  <a:schemeClr val="tx1"/>
                </a:solidFill>
                <a:latin typeface="STXinwei" panose="02010800040101010101" pitchFamily="2" charset="-122"/>
                <a:ea typeface="STXinwei" panose="02010800040101010101" pitchFamily="2" charset="-122"/>
              </a:rPr>
              <a:t>Boeing)</a:t>
            </a:r>
            <a:r>
              <a:rPr lang="zh-TW" altLang="en-US" sz="1349" dirty="0">
                <a:solidFill>
                  <a:schemeClr val="tx1"/>
                </a:solidFill>
                <a:latin typeface="STXinwei" panose="02010800040101010101" pitchFamily="2" charset="-122"/>
                <a:ea typeface="STXinwei" panose="02010800040101010101" pitchFamily="2" charset="-122"/>
              </a:rPr>
              <a:t>争取到了</a:t>
            </a:r>
            <a:r>
              <a:rPr lang="en-US" altLang="zh-CN" sz="1349" dirty="0">
                <a:solidFill>
                  <a:schemeClr val="tx1"/>
                </a:solidFill>
                <a:latin typeface="STXinwei" panose="02010800040101010101" pitchFamily="2" charset="-122"/>
                <a:ea typeface="STXinwei" panose="02010800040101010101" pitchFamily="2" charset="-122"/>
              </a:rPr>
              <a:t>NASA</a:t>
            </a:r>
            <a:r>
              <a:rPr lang="zh-TW" altLang="en-US" sz="1349" dirty="0">
                <a:solidFill>
                  <a:schemeClr val="tx1"/>
                </a:solidFill>
                <a:latin typeface="STXinwei" panose="02010800040101010101" pitchFamily="2" charset="-122"/>
                <a:ea typeface="STXinwei" panose="02010800040101010101" pitchFamily="2" charset="-122"/>
              </a:rPr>
              <a:t>的两年科研项目</a:t>
            </a:r>
            <a:endParaRPr lang="en-US" altLang="zh-TW" sz="1349" dirty="0">
              <a:solidFill>
                <a:schemeClr val="tx1"/>
              </a:solidFill>
              <a:latin typeface="STXinwei" panose="02010800040101010101" pitchFamily="2" charset="-122"/>
              <a:ea typeface="STXinwei" panose="02010800040101010101" pitchFamily="2" charset="-122"/>
            </a:endParaRPr>
          </a:p>
          <a:p>
            <a:pPr lvl="1"/>
            <a:r>
              <a:rPr lang="en-US" altLang="zh-TW" sz="1349" dirty="0">
                <a:latin typeface="STXinwei" panose="02010800040101010101" pitchFamily="2" charset="-122"/>
                <a:ea typeface="STXinwei" panose="02010800040101010101" pitchFamily="2" charset="-122"/>
              </a:rPr>
              <a:t>NASA</a:t>
            </a:r>
            <a:r>
              <a:rPr lang="zh-TW" altLang="en-US" sz="1349" dirty="0">
                <a:latin typeface="STXinwei" panose="02010800040101010101" pitchFamily="2" charset="-122"/>
                <a:ea typeface="STXinwei" panose="02010800040101010101" pitchFamily="2" charset="-122"/>
              </a:rPr>
              <a:t>载人太空飞行办公室</a:t>
            </a:r>
            <a:r>
              <a:rPr lang="zh-CN" altLang="en-US" sz="1349" dirty="0">
                <a:latin typeface="STXinwei" panose="02010800040101010101" pitchFamily="2" charset="-122"/>
                <a:ea typeface="STXinwei" panose="02010800040101010101" pitchFamily="2" charset="-122"/>
              </a:rPr>
              <a:t>：</a:t>
            </a:r>
            <a:r>
              <a:rPr lang="en-US" altLang="zh-CN" sz="1349" dirty="0">
                <a:latin typeface="STXinwei" panose="02010800040101010101" pitchFamily="2" charset="-122"/>
                <a:ea typeface="STXinwei" panose="02010800040101010101" pitchFamily="2" charset="-122"/>
              </a:rPr>
              <a:t>2030</a:t>
            </a:r>
            <a:r>
              <a:rPr lang="zh-CN" altLang="en-US" sz="1349" dirty="0">
                <a:latin typeface="STXinwei" panose="02010800040101010101" pitchFamily="2" charset="-122"/>
                <a:ea typeface="STXinwei" panose="02010800040101010101" pitchFamily="2" charset="-122"/>
              </a:rPr>
              <a:t>年从地球到</a:t>
            </a:r>
            <a:r>
              <a:rPr lang="zh-TW" altLang="en-US" sz="1349" dirty="0">
                <a:latin typeface="STXinwei" panose="02010800040101010101" pitchFamily="2" charset="-122"/>
                <a:ea typeface="STXinwei" panose="02010800040101010101" pitchFamily="2" charset="-122"/>
              </a:rPr>
              <a:t>火星</a:t>
            </a:r>
            <a:endParaRPr lang="en-US" altLang="zh-TW" sz="1349" dirty="0">
              <a:latin typeface="STXinwei" panose="02010800040101010101" pitchFamily="2" charset="-122"/>
              <a:ea typeface="STXinwei" panose="02010800040101010101" pitchFamily="2" charset="-122"/>
            </a:endParaRPr>
          </a:p>
          <a:p>
            <a:pPr lvl="1"/>
            <a:r>
              <a:rPr lang="zh-TW" altLang="en-US" sz="1349" dirty="0">
                <a:latin typeface="STXinwei" panose="02010800040101010101" pitchFamily="2" charset="-122"/>
                <a:ea typeface="STXinwei" panose="02010800040101010101" pitchFamily="2" charset="-122"/>
              </a:rPr>
              <a:t>与协调陆海空三军联合任务的决策博弈方法</a:t>
            </a:r>
          </a:p>
          <a:p>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的开发团队，成立了</a:t>
            </a:r>
            <a:r>
              <a:rPr lang="en-US" altLang="zh-CN" sz="1349" dirty="0" err="1">
                <a:solidFill>
                  <a:schemeClr val="tx1"/>
                </a:solidFill>
                <a:latin typeface="STXinwei" panose="02010800040101010101" pitchFamily="2" charset="-122"/>
                <a:ea typeface="STXinwei" panose="02010800040101010101" pitchFamily="2" charset="-122"/>
              </a:rPr>
              <a:t>DataXu.com</a:t>
            </a:r>
            <a:r>
              <a:rPr lang="en-US" altLang="zh-CN" sz="1349" dirty="0">
                <a:solidFill>
                  <a:schemeClr val="tx1"/>
                </a:solidFill>
                <a:latin typeface="STXinwei" panose="02010800040101010101" pitchFamily="2" charset="-122"/>
                <a:ea typeface="STXinwei" panose="02010800040101010101" pitchFamily="2" charset="-122"/>
              </a:rPr>
              <a:t> </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后来卖给了 </a:t>
            </a:r>
            <a:r>
              <a:rPr lang="en-US" altLang="zh-CN" sz="1349" dirty="0" err="1">
                <a:solidFill>
                  <a:schemeClr val="tx1"/>
                </a:solidFill>
                <a:latin typeface="STXinwei" panose="02010800040101010101" pitchFamily="2" charset="-122"/>
                <a:ea typeface="STXinwei" panose="02010800040101010101" pitchFamily="2" charset="-122"/>
              </a:rPr>
              <a:t>Roku.com</a:t>
            </a:r>
            <a:r>
              <a:rPr lang="en-US" altLang="zh-CN" sz="1349" dirty="0">
                <a:solidFill>
                  <a:schemeClr val="tx1"/>
                </a:solidFill>
                <a:latin typeface="STXinwei" panose="02010800040101010101" pitchFamily="2" charset="-122"/>
                <a:ea typeface="STXinwei" panose="02010800040101010101" pitchFamily="2" charset="-122"/>
              </a:rPr>
              <a:t> </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349" dirty="0">
                <a:solidFill>
                  <a:schemeClr val="tx1"/>
                </a:solidFill>
                <a:latin typeface="STXinwei" panose="02010800040101010101" pitchFamily="2" charset="-122"/>
                <a:ea typeface="STXinwei" panose="02010800040101010101" pitchFamily="2" charset="-122"/>
              </a:rPr>
              <a:t>。</a:t>
            </a:r>
            <a:endParaRPr lang="en-US" altLang="zh-CN" sz="1349" dirty="0">
              <a:solidFill>
                <a:schemeClr val="tx1"/>
              </a:solidFill>
              <a:latin typeface="STXinwei" panose="02010800040101010101" pitchFamily="2" charset="-122"/>
              <a:ea typeface="STXinwei" panose="02010800040101010101" pitchFamily="2" charset="-122"/>
            </a:endParaRPr>
          </a:p>
          <a:p>
            <a:r>
              <a:rPr lang="zh-TW" altLang="en-US" sz="1349" dirty="0">
                <a:solidFill>
                  <a:schemeClr val="tx1"/>
                </a:solidFill>
                <a:latin typeface="STXinwei" panose="02010800040101010101" pitchFamily="2" charset="-122"/>
                <a:ea typeface="STXinwei" panose="02010800040101010101" pitchFamily="2" charset="-122"/>
              </a:rPr>
              <a:t>嫁接多种数据格式的生成代码</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论证了从路径规划</a:t>
            </a:r>
            <a:r>
              <a:rPr lang="zh-CN" altLang="en-US" sz="1349" dirty="0">
                <a:solidFill>
                  <a:schemeClr val="tx1"/>
                </a:solidFill>
                <a:latin typeface="STXinwei" panose="02010800040101010101" pitchFamily="2" charset="-122"/>
                <a:ea typeface="STXinwei" panose="02010800040101010101" pitchFamily="2" charset="-122"/>
              </a:rPr>
              <a:t>、室内设计布局、能源战略布局等</a:t>
            </a:r>
            <a:r>
              <a:rPr lang="zh-TW" altLang="en-US" sz="1349" dirty="0">
                <a:solidFill>
                  <a:schemeClr val="tx1"/>
                </a:solidFill>
                <a:latin typeface="STXinwei" panose="02010800040101010101" pitchFamily="2" charset="-122"/>
                <a:ea typeface="STXinwei" panose="02010800040101010101" pitchFamily="2" charset="-122"/>
              </a:rPr>
              <a:t>复杂系统设计任务</a:t>
            </a:r>
            <a:r>
              <a:rPr lang="zh-CN" altLang="en-US" sz="1349" dirty="0">
                <a:solidFill>
                  <a:schemeClr val="tx1"/>
                </a:solidFill>
                <a:latin typeface="STXinwei" panose="02010800040101010101" pitchFamily="2" charset="-122"/>
                <a:ea typeface="STXinwei" panose="02010800040101010101" pitchFamily="2" charset="-122"/>
              </a:rPr>
              <a:t>，均</a:t>
            </a:r>
            <a:r>
              <a:rPr lang="zh-TW" altLang="en-US" sz="1349" dirty="0">
                <a:solidFill>
                  <a:schemeClr val="tx1"/>
                </a:solidFill>
                <a:latin typeface="STXinwei" panose="02010800040101010101" pitchFamily="2" charset="-122"/>
                <a:ea typeface="STXinwei" panose="02010800040101010101" pitchFamily="2" charset="-122"/>
              </a:rPr>
              <a:t>可以通过</a:t>
            </a:r>
            <a:r>
              <a:rPr lang="zh-CN" altLang="en-US" sz="1349" dirty="0">
                <a:solidFill>
                  <a:schemeClr val="tx1"/>
                </a:solidFill>
                <a:latin typeface="STXinwei" panose="02010800040101010101" pitchFamily="2" charset="-122"/>
                <a:ea typeface="STXinwei" panose="02010800040101010101" pitchFamily="2" charset="-122"/>
              </a:rPr>
              <a:t> </a:t>
            </a:r>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来自动生成设计方案，</a:t>
            </a:r>
          </a:p>
          <a:p>
            <a:r>
              <a:rPr lang="zh-TW" altLang="en-US" sz="1349" dirty="0">
                <a:solidFill>
                  <a:schemeClr val="tx1"/>
                </a:solidFill>
                <a:latin typeface="STXinwei" panose="02010800040101010101" pitchFamily="2" charset="-122"/>
                <a:ea typeface="STXinwei" panose="02010800040101010101" pitchFamily="2" charset="-122"/>
              </a:rPr>
              <a:t>从</a:t>
            </a:r>
            <a:r>
              <a:rPr lang="en-US" altLang="zh-TW"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延伸了超越学科界限的系统集成学习方法论</a:t>
            </a:r>
            <a:r>
              <a:rPr lang="zh-CN" altLang="en-US" sz="1349" dirty="0">
                <a:solidFill>
                  <a:schemeClr val="tx1"/>
                </a:solidFill>
                <a:latin typeface="STXinwei" panose="02010800040101010101" pitchFamily="2" charset="-122"/>
                <a:ea typeface="STXinwei" panose="02010800040101010101" pitchFamily="2" charset="-122"/>
              </a:rPr>
              <a:t>，</a:t>
            </a:r>
            <a:r>
              <a:rPr lang="en-US" altLang="zh-CN" sz="1349" dirty="0">
                <a:solidFill>
                  <a:schemeClr val="tx1"/>
                </a:solidFill>
                <a:latin typeface="STXinwei" panose="02010800040101010101" pitchFamily="2" charset="-122"/>
                <a:ea typeface="STXinwei" panose="02010800040101010101" pitchFamily="2" charset="-122"/>
              </a:rPr>
              <a:t>Extreme Learning Process</a:t>
            </a:r>
            <a:r>
              <a:rPr lang="zh-CN" altLang="en-US" sz="1349" dirty="0">
                <a:solidFill>
                  <a:schemeClr val="tx1"/>
                </a:solidFill>
                <a:latin typeface="STXinwei" panose="02010800040101010101" pitchFamily="2" charset="-122"/>
                <a:ea typeface="STXinwei" panose="02010800040101010101" pitchFamily="2" charset="-122"/>
              </a:rPr>
              <a:t> （</a:t>
            </a:r>
            <a:r>
              <a:rPr lang="en-US" altLang="zh-CN" sz="1349" dirty="0">
                <a:solidFill>
                  <a:schemeClr val="tx1"/>
                </a:solidFill>
                <a:latin typeface="STXinwei" panose="02010800040101010101" pitchFamily="2" charset="-122"/>
                <a:ea typeface="STXinwei" panose="02010800040101010101" pitchFamily="2" charset="-122"/>
              </a:rPr>
              <a:t>XLP</a:t>
            </a:r>
            <a:r>
              <a:rPr lang="zh-CN" altLang="en-US" sz="1349" dirty="0">
                <a:solidFill>
                  <a:schemeClr val="tx1"/>
                </a:solidFill>
                <a:latin typeface="STXinwei" panose="02010800040101010101" pitchFamily="2" charset="-122"/>
                <a:ea typeface="STXinwei" panose="02010800040101010101" pitchFamily="2" charset="-122"/>
              </a:rPr>
              <a:t>）</a:t>
            </a:r>
            <a:endParaRPr lang="en-US" altLang="zh-CN" sz="1349" dirty="0">
              <a:solidFill>
                <a:schemeClr val="tx1"/>
              </a:solidFill>
              <a:latin typeface="STXinwei" panose="02010800040101010101" pitchFamily="2" charset="-122"/>
              <a:ea typeface="STXinwei" panose="02010800040101010101" pitchFamily="2" charset="-122"/>
            </a:endParaRPr>
          </a:p>
          <a:p>
            <a:pPr lvl="1"/>
            <a:r>
              <a:rPr lang="zh-CN" altLang="en-US" sz="1349" dirty="0">
                <a:latin typeface="STXinwei" panose="02010800040101010101" pitchFamily="2" charset="-122"/>
                <a:ea typeface="STXinwei" panose="02010800040101010101" pitchFamily="2" charset="-122"/>
              </a:rPr>
              <a:t>并为此获得多个国家与国际教学成果奖项</a:t>
            </a:r>
            <a:r>
              <a:rPr lang="en-US" altLang="zh-CN" sz="1349" dirty="0">
                <a:latin typeface="STXinwei" panose="02010800040101010101" pitchFamily="2" charset="-122"/>
                <a:ea typeface="STXinwei" panose="02010800040101010101" pitchFamily="2" charset="-122"/>
              </a:rPr>
              <a:t>, QS Star 2004, UNESCO</a:t>
            </a:r>
            <a:r>
              <a:rPr lang="zh-CN" altLang="en-US" sz="1349" dirty="0">
                <a:latin typeface="STXinwei" panose="02010800040101010101" pitchFamily="2" charset="-122"/>
                <a:ea typeface="STXinwei" panose="02010800040101010101" pitchFamily="2" charset="-122"/>
              </a:rPr>
              <a:t> </a:t>
            </a:r>
            <a:r>
              <a:rPr lang="en-US" altLang="zh-CN" sz="1349" dirty="0">
                <a:latin typeface="STXinwei" panose="02010800040101010101" pitchFamily="2" charset="-122"/>
                <a:ea typeface="STXinwei" panose="02010800040101010101" pitchFamily="2" charset="-122"/>
              </a:rPr>
              <a:t>IITE, </a:t>
            </a:r>
            <a:r>
              <a:rPr lang="zh-CN" altLang="en-US" sz="1349" dirty="0">
                <a:latin typeface="STXinwei" panose="02010800040101010101" pitchFamily="2" charset="-122"/>
                <a:ea typeface="STXinwei" panose="02010800040101010101" pitchFamily="2" charset="-122"/>
              </a:rPr>
              <a:t>宝钢教育成果奖等</a:t>
            </a:r>
            <a:endParaRPr lang="en-US" altLang="zh-CN" sz="1349" dirty="0">
              <a:latin typeface="STXinwei" panose="02010800040101010101" pitchFamily="2" charset="-122"/>
              <a:ea typeface="STXinwei" panose="02010800040101010101" pitchFamily="2" charset="-122"/>
            </a:endParaRPr>
          </a:p>
          <a:p>
            <a:r>
              <a:rPr lang="en-US" altLang="zh-TW"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将以个人知识容器（</a:t>
            </a:r>
            <a:r>
              <a:rPr lang="en-US" altLang="zh-TW" sz="1349" dirty="0">
                <a:solidFill>
                  <a:schemeClr val="tx1"/>
                </a:solidFill>
                <a:latin typeface="STXinwei" panose="02010800040101010101" pitchFamily="2" charset="-122"/>
                <a:ea typeface="STXinwei" panose="02010800040101010101" pitchFamily="2" charset="-122"/>
              </a:rPr>
              <a:t>Personal Knowledge Container, PKC</a:t>
            </a:r>
            <a:r>
              <a:rPr lang="zh-TW" altLang="en-US" sz="1349" dirty="0">
                <a:solidFill>
                  <a:schemeClr val="tx1"/>
                </a:solidFill>
                <a:latin typeface="STXinwei" panose="02010800040101010101" pitchFamily="2" charset="-122"/>
                <a:ea typeface="STXinwei" panose="02010800040101010101" pitchFamily="2" charset="-122"/>
              </a:rPr>
              <a:t>）的分布式计算资源治理模式</a:t>
            </a:r>
            <a:r>
              <a:rPr lang="zh-CN" altLang="en-US" sz="1349" dirty="0">
                <a:solidFill>
                  <a:schemeClr val="tx1"/>
                </a:solidFill>
                <a:latin typeface="STXinwei" panose="02010800040101010101" pitchFamily="2" charset="-122"/>
                <a:ea typeface="STXinwei" panose="02010800040101010101" pitchFamily="2" charset="-122"/>
              </a:rPr>
              <a:t>，让各种计算服务和数据内容，</a:t>
            </a:r>
            <a:r>
              <a:rPr lang="zh-TW" altLang="en-US" sz="1349" dirty="0">
                <a:solidFill>
                  <a:schemeClr val="tx1"/>
                </a:solidFill>
                <a:latin typeface="STXinwei" panose="02010800040101010101" pitchFamily="2" charset="-122"/>
                <a:ea typeface="STXinwei" panose="02010800040101010101" pitchFamily="2" charset="-122"/>
              </a:rPr>
              <a:t>能</a:t>
            </a:r>
            <a:r>
              <a:rPr lang="zh-TW" altLang="en-US" sz="1349" dirty="0">
                <a:solidFill>
                  <a:srgbClr val="FF0000"/>
                </a:solidFill>
                <a:latin typeface="STXinwei" panose="02010800040101010101" pitchFamily="2" charset="-122"/>
                <a:ea typeface="STXinwei" panose="02010800040101010101" pitchFamily="2" charset="-122"/>
              </a:rPr>
              <a:t>可靠</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rgbClr val="FF0000"/>
                </a:solidFill>
                <a:latin typeface="STXinwei" panose="02010800040101010101" pitchFamily="2" charset="-122"/>
                <a:ea typeface="STXinwei" panose="02010800040101010101" pitchFamily="2" charset="-122"/>
              </a:rPr>
              <a:t>精确</a:t>
            </a:r>
            <a:r>
              <a:rPr lang="zh-TW" altLang="en-US" sz="1349" dirty="0">
                <a:solidFill>
                  <a:schemeClr val="tx1"/>
                </a:solidFill>
                <a:latin typeface="STXinwei" panose="02010800040101010101" pitchFamily="2" charset="-122"/>
                <a:ea typeface="STXinwei" panose="02010800040101010101" pitchFamily="2" charset="-122"/>
              </a:rPr>
              <a:t>并</a:t>
            </a:r>
            <a:r>
              <a:rPr lang="zh-TW" altLang="en-US" sz="1349" dirty="0">
                <a:solidFill>
                  <a:srgbClr val="FF0000"/>
                </a:solidFill>
                <a:latin typeface="STXinwei" panose="02010800040101010101" pitchFamily="2" charset="-122"/>
                <a:ea typeface="STXinwei" panose="02010800040101010101" pitchFamily="2" charset="-122"/>
              </a:rPr>
              <a:t>即时</a:t>
            </a:r>
            <a:r>
              <a:rPr lang="zh-TW" altLang="en-US" sz="1349"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454386" y="123585"/>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AoS</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研究成果总结</a:t>
            </a:r>
            <a:r>
              <a:rPr sz="1799" dirty="0">
                <a:latin typeface="STXinwei" panose="02010800040101010101" pitchFamily="2" charset="-122"/>
                <a:ea typeface="STXinwei" panose="02010800040101010101" pitchFamily="2" charset="-122"/>
              </a:rPr>
              <a:t>：</a:t>
            </a: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404841" y="823775"/>
            <a:ext cx="8387855"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600" dirty="0" err="1">
                <a:solidFill>
                  <a:schemeClr val="tx1"/>
                </a:solidFill>
                <a:latin typeface="STXinwei" panose="02010800040101010101" pitchFamily="2" charset="-122"/>
                <a:ea typeface="STXinwei" panose="02010800040101010101" pitchFamily="2" charset="-122"/>
              </a:rPr>
              <a:t>AoS</a:t>
            </a:r>
            <a:r>
              <a:rPr lang="zh-CN" altLang="en-US" sz="1600" dirty="0">
                <a:solidFill>
                  <a:schemeClr val="tx1"/>
                </a:solidFill>
                <a:latin typeface="STXinwei" panose="02010800040101010101" pitchFamily="2" charset="-122"/>
                <a:ea typeface="STXinwei" panose="02010800040101010101" pitchFamily="2" charset="-122"/>
              </a:rPr>
              <a:t>提出了一套以</a:t>
            </a:r>
            <a:r>
              <a:rPr lang="zh-CN" altLang="en-US" sz="1600" dirty="0">
                <a:solidFill>
                  <a:srgbClr val="FF0000"/>
                </a:solidFill>
                <a:latin typeface="STXinwei" panose="02010800040101010101" pitchFamily="2" charset="-122"/>
                <a:ea typeface="STXinwei" panose="02010800040101010101" pitchFamily="2" charset="-122"/>
              </a:rPr>
              <a:t>代数法则</a:t>
            </a:r>
            <a:r>
              <a:rPr lang="zh-CN" altLang="en-US" sz="1600" dirty="0">
                <a:solidFill>
                  <a:schemeClr val="tx1"/>
                </a:solidFill>
                <a:latin typeface="STXinwei" panose="02010800040101010101" pitchFamily="2" charset="-122"/>
                <a:ea typeface="STXinwei" panose="02010800040101010101" pitchFamily="2" charset="-122"/>
              </a:rPr>
              <a:t>构建</a:t>
            </a:r>
            <a:r>
              <a:rPr lang="zh-CN" altLang="en-US" sz="1600" dirty="0">
                <a:solidFill>
                  <a:srgbClr val="FF0000"/>
                </a:solidFill>
                <a:latin typeface="STXinwei" panose="02010800040101010101" pitchFamily="2" charset="-122"/>
                <a:ea typeface="STXinwei" panose="02010800040101010101" pitchFamily="2" charset="-122"/>
              </a:rPr>
              <a:t>多层次</a:t>
            </a:r>
            <a:r>
              <a:rPr lang="zh-CN" altLang="en-US" sz="1600" dirty="0">
                <a:solidFill>
                  <a:schemeClr val="tx1"/>
                </a:solidFill>
                <a:latin typeface="STXinwei" panose="02010800040101010101" pitchFamily="2" charset="-122"/>
                <a:ea typeface="STXinwei" panose="02010800040101010101" pitchFamily="2" charset="-122"/>
              </a:rPr>
              <a:t>系统设计工具</a:t>
            </a:r>
            <a:r>
              <a:rPr lang="en-US" altLang="zh-CN" sz="1600" dirty="0">
                <a:solidFill>
                  <a:schemeClr val="tx1"/>
                </a:solidFill>
                <a:latin typeface="STXinwei" panose="02010800040101010101" pitchFamily="2" charset="-122"/>
                <a:ea typeface="STXinwei" panose="02010800040101010101" pitchFamily="2" charset="-122"/>
              </a:rPr>
              <a:t>(</a:t>
            </a:r>
            <a:r>
              <a:rPr lang="zh-CN" altLang="en-US" sz="1600" dirty="0">
                <a:solidFill>
                  <a:schemeClr val="tx1"/>
                </a:solidFill>
                <a:latin typeface="STXinwei" panose="02010800040101010101" pitchFamily="2" charset="-122"/>
                <a:ea typeface="STXinwei" panose="02010800040101010101" pitchFamily="2" charset="-122"/>
              </a:rPr>
              <a:t>多模态计算模型</a:t>
            </a:r>
            <a:r>
              <a:rPr lang="en-US" altLang="zh-CN" sz="1600" dirty="0">
                <a:solidFill>
                  <a:schemeClr val="tx1"/>
                </a:solidFill>
                <a:latin typeface="STXinwei" panose="02010800040101010101" pitchFamily="2" charset="-122"/>
                <a:ea typeface="STXinwei" panose="02010800040101010101" pitchFamily="2" charset="-122"/>
              </a:rPr>
              <a:t>)</a:t>
            </a:r>
            <a:r>
              <a:rPr lang="zh-CN" altLang="en-US" sz="1600" dirty="0">
                <a:solidFill>
                  <a:schemeClr val="tx1"/>
                </a:solidFill>
                <a:latin typeface="STXinwei" panose="02010800040101010101" pitchFamily="2" charset="-122"/>
                <a:ea typeface="STXinwei" panose="02010800040101010101" pitchFamily="2" charset="-122"/>
              </a:rPr>
              <a:t>的范式：</a:t>
            </a:r>
            <a:endParaRPr lang="en-US" altLang="zh-CN" sz="1600" dirty="0">
              <a:solidFill>
                <a:schemeClr val="tx1"/>
              </a:solidFill>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决策难度可控：根据</a:t>
            </a:r>
            <a:r>
              <a:rPr lang="zh-CN" altLang="en-US" sz="1600" dirty="0">
                <a:solidFill>
                  <a:srgbClr val="FF0000"/>
                </a:solidFill>
                <a:latin typeface="STXinwei" panose="02010800040101010101" pitchFamily="2" charset="-122"/>
                <a:ea typeface="STXinwei" panose="02010800040101010101" pitchFamily="2" charset="-122"/>
              </a:rPr>
              <a:t>多层次</a:t>
            </a:r>
            <a:r>
              <a:rPr lang="zh-CN" altLang="en-US" sz="1600" dirty="0">
                <a:latin typeface="STXinwei" panose="02010800040101010101" pitchFamily="2" charset="-122"/>
                <a:ea typeface="STXinwei" panose="02010800040101010101" pitchFamily="2" charset="-122"/>
              </a:rPr>
              <a:t>的代数化结构</a:t>
            </a:r>
            <a:r>
              <a:rPr lang="en-US" altLang="zh-CN" sz="1600" dirty="0">
                <a:latin typeface="STXinwei" panose="02010800040101010101" pitchFamily="2" charset="-122"/>
                <a:ea typeface="STXinwei" panose="02010800040101010101" pitchFamily="2" charset="-122"/>
              </a:rPr>
              <a:t>&lt;P,B,C&gt;</a:t>
            </a:r>
            <a:r>
              <a:rPr lang="zh-CN" altLang="en-US" sz="1600" dirty="0">
                <a:latin typeface="STXinwei" panose="02010800040101010101" pitchFamily="2" charset="-122"/>
                <a:ea typeface="STXinwei" panose="02010800040101010101" pitchFamily="2" charset="-122"/>
              </a:rPr>
              <a:t>比较决策模型的复杂度</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系统参数精度：根据领域需求，使用</a:t>
            </a:r>
            <a:r>
              <a:rPr lang="en-US" altLang="zh-CN" sz="1600" dirty="0" err="1">
                <a:solidFill>
                  <a:srgbClr val="FF0000"/>
                </a:solidFill>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元语言定制满足精度需求的</a:t>
            </a:r>
            <a:r>
              <a:rPr lang="en-TW" altLang="zh-CN" sz="1600" dirty="0">
                <a:latin typeface="STXinwei" panose="02010800040101010101" pitchFamily="2" charset="-122"/>
                <a:ea typeface="STXinwei" panose="02010800040101010101" pitchFamily="2" charset="-122"/>
              </a:rPr>
              <a:t>DSL</a:t>
            </a:r>
          </a:p>
          <a:p>
            <a:pPr lvl="1"/>
            <a:r>
              <a:rPr lang="zh-CN" altLang="en-US" sz="1600" dirty="0">
                <a:latin typeface="STXinwei" panose="02010800040101010101" pitchFamily="2" charset="-122"/>
                <a:ea typeface="STXinwei" panose="02010800040101010101" pitchFamily="2" charset="-122"/>
              </a:rPr>
              <a:t>定调不避早晚：所有</a:t>
            </a:r>
            <a:r>
              <a:rPr lang="zh-CN" altLang="en-US" sz="1600" dirty="0">
                <a:solidFill>
                  <a:srgbClr val="FF0000"/>
                </a:solidFill>
                <a:latin typeface="STXinwei" panose="02010800040101010101" pitchFamily="2" charset="-122"/>
                <a:ea typeface="STXinwei" panose="02010800040101010101" pitchFamily="2" charset="-122"/>
              </a:rPr>
              <a:t>假设</a:t>
            </a:r>
            <a:r>
              <a:rPr lang="zh-CN" altLang="en-US" sz="1600" dirty="0">
                <a:latin typeface="STXinwei" panose="02010800040101010101" pitchFamily="2" charset="-122"/>
                <a:ea typeface="STXinwei" panose="02010800040101010101" pitchFamily="2" charset="-122"/>
              </a:rPr>
              <a:t>与</a:t>
            </a:r>
            <a:r>
              <a:rPr lang="zh-CN" altLang="en-US" sz="1600" dirty="0">
                <a:solidFill>
                  <a:srgbClr val="FF0000"/>
                </a:solidFill>
                <a:latin typeface="STXinwei" panose="02010800040101010101" pitchFamily="2" charset="-122"/>
                <a:ea typeface="STXinwei" panose="02010800040101010101" pitchFamily="2" charset="-122"/>
              </a:rPr>
              <a:t>断言</a:t>
            </a:r>
            <a:r>
              <a:rPr lang="zh-CN" altLang="en-US" sz="1600" dirty="0">
                <a:latin typeface="STXinwei" panose="02010800040101010101" pitchFamily="2" charset="-122"/>
                <a:ea typeface="STXinwei" panose="02010800040101010101" pitchFamily="2" charset="-122"/>
              </a:rPr>
              <a:t>，均为代数模型的知识库的一部分</a:t>
            </a:r>
            <a:endParaRPr lang="en-US" altLang="zh-CN" sz="160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5582222" y="3397176"/>
            <a:ext cx="171606" cy="55453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5582222" y="3889550"/>
            <a:ext cx="1171801" cy="424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系统代数</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err="1">
                <a:solidFill>
                  <a:schemeClr val="tx1"/>
                </a:solidFill>
                <a:latin typeface="STXinwei" panose="02010800040101010101" pitchFamily="2" charset="-122"/>
                <a:ea typeface="STXinwei" panose="02010800040101010101" pitchFamily="2" charset="-122"/>
              </a:rPr>
              <a:t>AoS</a:t>
            </a:r>
            <a:r>
              <a:rPr lang="zh-CN" alt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4996321" y="2972746"/>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系统知识</a:t>
            </a:r>
            <a:endParaRPr lang="en-TW" sz="1050"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6086818" y="3318479"/>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系统工程</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6582416" y="3742909"/>
            <a:ext cx="90303" cy="208798"/>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5568281" y="2458619"/>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真实系统</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5582222" y="2820893"/>
            <a:ext cx="157666" cy="151853"/>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6568476" y="2820893"/>
            <a:ext cx="104243" cy="49758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5996515" y="3335020"/>
            <a:ext cx="261909" cy="4561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5534580" y="4554986"/>
            <a:ext cx="1271214"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抽象系统</a:t>
            </a: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H="1" flipV="1">
            <a:off x="6168122" y="4313981"/>
            <a:ext cx="2065" cy="24100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5167927" y="3335019"/>
            <a:ext cx="552818" cy="1282124"/>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6619629" y="3680752"/>
            <a:ext cx="467383" cy="93639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1706523" y="3013244"/>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系统知识</a:t>
            </a:r>
            <a:endParaRPr lang="en-TW" sz="1050"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2797020" y="3358977"/>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系统工程</a:t>
            </a:r>
            <a:endParaRPr lang="en-TW" sz="1050"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2278484" y="2499118"/>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真实系统</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2292424" y="2861391"/>
            <a:ext cx="157666" cy="151853"/>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3278678" y="2861391"/>
            <a:ext cx="104243" cy="49758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2706718" y="3375518"/>
            <a:ext cx="261909" cy="4561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244782" y="4595485"/>
            <a:ext cx="1271214"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抽象系统</a:t>
            </a: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1878130" y="3375518"/>
            <a:ext cx="552818" cy="1282124"/>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3329832" y="3721251"/>
            <a:ext cx="467383" cy="93639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4009992" y="3236082"/>
            <a:ext cx="1073902" cy="444670"/>
          </a:xfrm>
          <a:prstGeom prst="rightArrow">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050" dirty="0">
                <a:solidFill>
                  <a:schemeClr val="tx1"/>
                </a:solidFill>
                <a:latin typeface="STXinwei" panose="02010800040101010101" pitchFamily="2" charset="-122"/>
                <a:ea typeface="STXinwei" panose="02010800040101010101" pitchFamily="2" charset="-122"/>
              </a:rPr>
              <a:t>研究</a:t>
            </a:r>
            <a:r>
              <a:rPr lang="zh-CN" altLang="en-US" sz="1050" dirty="0">
                <a:solidFill>
                  <a:schemeClr val="tx1"/>
                </a:solidFill>
                <a:latin typeface="STXinwei" panose="02010800040101010101" pitchFamily="2" charset="-122"/>
                <a:ea typeface="STXinwei" panose="02010800040101010101" pitchFamily="2" charset="-122"/>
              </a:rPr>
              <a:t>贡献</a:t>
            </a:r>
            <a:endParaRPr lang="en-TW" sz="1050" dirty="0">
              <a:solidFill>
                <a:schemeClr val="tx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7011283" y="3185778"/>
            <a:ext cx="1351436" cy="577081"/>
          </a:xfrm>
          <a:prstGeom prst="rect">
            <a:avLst/>
          </a:prstGeom>
          <a:noFill/>
          <a:ln>
            <a:noFill/>
          </a:ln>
        </p:spPr>
        <p:txBody>
          <a:bodyPr wrap="square" rtlCol="0">
            <a:spAutoFit/>
          </a:bodyPr>
          <a:lstStyle/>
          <a:p>
            <a:pPr algn="ctr"/>
            <a:r>
              <a:rPr lang="en-TW" sz="1050" dirty="0">
                <a:solidFill>
                  <a:schemeClr val="bg2">
                    <a:lumMod val="75000"/>
                  </a:schemeClr>
                </a:solidFill>
                <a:latin typeface="STXinwei" panose="02010800040101010101" pitchFamily="2" charset="-122"/>
                <a:ea typeface="STXinwei" panose="02010800040101010101" pitchFamily="2" charset="-122"/>
              </a:rPr>
              <a:t>代数封闭特性提升系统模型的</a:t>
            </a:r>
          </a:p>
          <a:p>
            <a:pPr algn="ctr"/>
            <a:r>
              <a:rPr lang="en-TW" sz="1050" dirty="0">
                <a:solidFill>
                  <a:srgbClr val="FF0000"/>
                </a:solidFill>
                <a:latin typeface="STXinwei" panose="02010800040101010101" pitchFamily="2" charset="-122"/>
                <a:ea typeface="STXinwei" panose="02010800040101010101" pitchFamily="2" charset="-122"/>
              </a:rPr>
              <a:t>分类完备性</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3895362" y="2678140"/>
            <a:ext cx="1524790" cy="415498"/>
          </a:xfrm>
          <a:prstGeom prst="rect">
            <a:avLst/>
          </a:prstGeom>
          <a:noFill/>
          <a:ln>
            <a:noFill/>
          </a:ln>
        </p:spPr>
        <p:txBody>
          <a:bodyPr wrap="square" rtlCol="0">
            <a:spAutoFit/>
          </a:bodyPr>
          <a:lstStyle/>
          <a:p>
            <a:pPr algn="ctr"/>
            <a:r>
              <a:rPr lang="en-TW" sz="1050" dirty="0">
                <a:solidFill>
                  <a:schemeClr val="tx1"/>
                </a:solidFill>
                <a:latin typeface="STXinwei" panose="02010800040101010101" pitchFamily="2" charset="-122"/>
                <a:ea typeface="STXinwei" panose="02010800040101010101" pitchFamily="2" charset="-122"/>
              </a:rPr>
              <a:t>代数化语言</a:t>
            </a:r>
            <a:r>
              <a:rPr lang="en-US" sz="1050" dirty="0" err="1">
                <a:solidFill>
                  <a:schemeClr val="tx1"/>
                </a:solidFill>
                <a:latin typeface="STXinwei" panose="02010800040101010101" pitchFamily="2" charset="-122"/>
                <a:ea typeface="STXinwei" panose="02010800040101010101" pitchFamily="2" charset="-122"/>
              </a:rPr>
              <a:t>提供</a:t>
            </a:r>
            <a:endParaRPr lang="en-US" sz="1050" dirty="0">
              <a:solidFill>
                <a:schemeClr val="tx1"/>
              </a:solidFill>
              <a:latin typeface="STXinwei" panose="02010800040101010101" pitchFamily="2" charset="-122"/>
              <a:ea typeface="STXinwei" panose="02010800040101010101" pitchFamily="2" charset="-122"/>
            </a:endParaRPr>
          </a:p>
          <a:p>
            <a:pPr algn="ctr"/>
            <a:r>
              <a:rPr lang="en-US" sz="1050" dirty="0" err="1">
                <a:solidFill>
                  <a:srgbClr val="FF0000"/>
                </a:solidFill>
                <a:latin typeface="STXinwei" panose="02010800040101010101" pitchFamily="2" charset="-122"/>
                <a:ea typeface="STXinwei" panose="02010800040101010101" pitchFamily="2" charset="-122"/>
              </a:rPr>
              <a:t>现象表述的可靠性</a:t>
            </a:r>
            <a:endParaRPr lang="en-TW" sz="1050" dirty="0">
              <a:solidFill>
                <a:srgbClr val="FF0000"/>
              </a:solidFill>
              <a:latin typeface="STXinwei" panose="02010800040101010101" pitchFamily="2" charset="-122"/>
              <a:ea typeface="STXinwei" panose="02010800040101010101" pitchFamily="2" charset="-122"/>
            </a:endParaRPr>
          </a:p>
        </p:txBody>
      </p:sp>
      <p:pic>
        <p:nvPicPr>
          <p:cNvPr id="29" name="Picture 2" descr="Knowledge Representation in Artificial intelligence">
            <a:hlinkClick r:id="rId2"/>
            <a:extLst>
              <a:ext uri="{FF2B5EF4-FFF2-40B4-BE49-F238E27FC236}">
                <a16:creationId xmlns:a16="http://schemas.microsoft.com/office/drawing/2014/main" id="{8AD8AA5F-FDBF-A844-959A-2E34A3E5BF3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056" y="2671795"/>
            <a:ext cx="1550913" cy="127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75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1246547" y="4636376"/>
            <a:ext cx="6702476"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具有代数封闭性的模型数据</a:t>
            </a:r>
            <a:r>
              <a:rPr lang="zh-CN" altLang="en-US" sz="1799" dirty="0">
                <a:latin typeface="STXinwei" panose="02010800040101010101" pitchFamily="2" charset="-122"/>
                <a:ea typeface="STXinwei" panose="02010800040101010101" pitchFamily="2" charset="-122"/>
              </a:rPr>
              <a:t>，有助于推动</a:t>
            </a:r>
            <a:r>
              <a:rPr lang="en-US" altLang="zh-CN" sz="1799" dirty="0">
                <a:latin typeface="STXinwei" panose="02010800040101010101" pitchFamily="2" charset="-122"/>
                <a:ea typeface="STXinwei" panose="02010800040101010101" pitchFamily="2" charset="-122"/>
              </a:rPr>
              <a:t>DevOps/CICD</a:t>
            </a:r>
            <a:r>
              <a:rPr lang="zh-CN" altLang="en-US" sz="1799" dirty="0">
                <a:latin typeface="STXinwei" panose="02010800040101010101" pitchFamily="2" charset="-122"/>
                <a:ea typeface="STXinwei" panose="02010800040101010101" pitchFamily="2" charset="-122"/>
              </a:rPr>
              <a:t>的工作流</a:t>
            </a:r>
            <a:endParaRPr lang="en-TW" sz="1799"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6B526D20-5485-AA4A-94DA-4C616A37069F}"/>
              </a:ext>
            </a:extLst>
          </p:cNvPr>
          <p:cNvGrpSpPr/>
          <p:nvPr/>
        </p:nvGrpSpPr>
        <p:grpSpPr>
          <a:xfrm>
            <a:off x="439636" y="2038887"/>
            <a:ext cx="3679247" cy="207345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210030" y="1925921"/>
              <a:ext cx="415660" cy="923306"/>
            </a:xfrm>
            <a:prstGeom prst="rect">
              <a:avLst/>
            </a:prstGeom>
            <a:noFill/>
          </p:spPr>
          <p:txBody>
            <a:bodyPr wrap="none" rtlCol="0">
              <a:spAutoFit/>
            </a:bodyPr>
            <a:lstStyle/>
            <a:p>
              <a:r>
                <a:rPr lang="en-TW" sz="1799" dirty="0">
                  <a:solidFill>
                    <a:schemeClr val="bg1"/>
                  </a:solidFill>
                  <a:latin typeface="STXinwei" panose="02010800040101010101" pitchFamily="2" charset="-122"/>
                  <a:ea typeface="STXinwei" panose="02010800040101010101" pitchFamily="2" charset="-122"/>
                </a:rPr>
                <a:t>正</a:t>
              </a:r>
            </a:p>
            <a:p>
              <a:r>
                <a:rPr lang="en-TW" sz="1799" dirty="0">
                  <a:solidFill>
                    <a:schemeClr val="bg1"/>
                  </a:solidFill>
                  <a:latin typeface="STXinwei" panose="02010800040101010101" pitchFamily="2" charset="-122"/>
                  <a:ea typeface="STXinwei" panose="02010800040101010101" pitchFamily="2" charset="-122"/>
                </a:rPr>
                <a:t>确</a:t>
              </a:r>
            </a:p>
            <a:p>
              <a:r>
                <a:rPr lang="en-TW" sz="1799"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1610602" y="221898"/>
            <a:ext cx="6372780" cy="793050"/>
          </a:xfrm>
          <a:prstGeom prst="rect">
            <a:avLst/>
          </a:prstGeom>
        </p:spPr>
        <p:txBody>
          <a:bodyPr>
            <a:normAutofit fontScale="90000"/>
          </a:bodyPr>
          <a:lstStyle/>
          <a:p>
            <a:r>
              <a:rPr lang="en-US" sz="1799" dirty="0" err="1">
                <a:solidFill>
                  <a:srgbClr val="C00000"/>
                </a:solidFill>
                <a:latin typeface="STXinwei" panose="02010800040101010101" pitchFamily="2" charset="-122"/>
                <a:ea typeface="STXinwei" panose="02010800040101010101" pitchFamily="2" charset="-122"/>
              </a:rPr>
              <a:t>将模型转化为</a:t>
            </a:r>
            <a:r>
              <a:rPr lang="en-US" sz="1799" dirty="0">
                <a:solidFill>
                  <a:srgbClr val="C00000"/>
                </a:solidFill>
                <a:latin typeface="STXinwei" panose="02010800040101010101" pitchFamily="2" charset="-122"/>
                <a:ea typeface="STXinwei" panose="02010800040101010101" pitchFamily="2" charset="-122"/>
              </a:rPr>
              <a:t>&lt;P,B,C&gt;</a:t>
            </a:r>
            <a:r>
              <a:rPr lang="en-US" sz="1799" dirty="0" err="1">
                <a:solidFill>
                  <a:srgbClr val="C00000"/>
                </a:solidFill>
                <a:latin typeface="STXinwei" panose="02010800040101010101" pitchFamily="2" charset="-122"/>
                <a:ea typeface="STXinwei" panose="02010800040101010101" pitchFamily="2" charset="-122"/>
              </a:rPr>
              <a:t>等多层级数据结构后</a:t>
            </a:r>
            <a:r>
              <a:rPr lang="zh-CN" altLang="en-US" sz="1799" dirty="0">
                <a:solidFill>
                  <a:srgbClr val="C00000"/>
                </a:solidFill>
                <a:latin typeface="STXinwei" panose="02010800040101010101" pitchFamily="2" charset="-122"/>
                <a:ea typeface="STXinwei" panose="02010800040101010101" pitchFamily="2" charset="-122"/>
              </a:rPr>
              <a:t>，</a:t>
            </a:r>
            <a:br>
              <a:rPr lang="en-US" sz="1799" dirty="0">
                <a:solidFill>
                  <a:srgbClr val="C00000"/>
                </a:solidFill>
                <a:latin typeface="STXinwei" panose="02010800040101010101" pitchFamily="2" charset="-122"/>
                <a:ea typeface="STXinwei" panose="02010800040101010101" pitchFamily="2" charset="-122"/>
              </a:rPr>
            </a:br>
            <a:r>
              <a:rPr lang="en-US" sz="1799" dirty="0" err="1">
                <a:solidFill>
                  <a:srgbClr val="C00000"/>
                </a:solidFill>
                <a:latin typeface="STXinwei" panose="02010800040101010101" pitchFamily="2" charset="-122"/>
                <a:ea typeface="STXinwei" panose="02010800040101010101" pitchFamily="2" charset="-122"/>
              </a:rPr>
              <a:t>其代数化的闭包</a:t>
            </a:r>
            <a:r>
              <a:rPr lang="zh-CN" altLang="en-US" sz="1799" dirty="0">
                <a:solidFill>
                  <a:srgbClr val="C00000"/>
                </a:solidFill>
                <a:latin typeface="STXinwei" panose="02010800040101010101" pitchFamily="2" charset="-122"/>
                <a:ea typeface="STXinwei" panose="02010800040101010101" pitchFamily="2" charset="-122"/>
              </a:rPr>
              <a:t>（</a:t>
            </a:r>
            <a:r>
              <a:rPr lang="en-US" altLang="zh-CN" sz="1799" dirty="0">
                <a:solidFill>
                  <a:srgbClr val="C00000"/>
                </a:solidFill>
                <a:latin typeface="STXinwei" panose="02010800040101010101" pitchFamily="2" charset="-122"/>
                <a:ea typeface="STXinwei" panose="02010800040101010101" pitchFamily="2" charset="-122"/>
              </a:rPr>
              <a:t>Closure</a:t>
            </a:r>
            <a:r>
              <a:rPr lang="zh-CN" altLang="en-US" sz="1799" dirty="0">
                <a:solidFill>
                  <a:srgbClr val="C00000"/>
                </a:solidFill>
                <a:latin typeface="STXinwei" panose="02010800040101010101" pitchFamily="2" charset="-122"/>
                <a:ea typeface="STXinwei" panose="02010800040101010101" pitchFamily="2" charset="-122"/>
              </a:rPr>
              <a:t>）</a:t>
            </a:r>
            <a:r>
              <a:rPr lang="en-US" sz="1799" dirty="0" err="1">
                <a:solidFill>
                  <a:srgbClr val="C00000"/>
                </a:solidFill>
                <a:latin typeface="STXinwei" panose="02010800040101010101" pitchFamily="2" charset="-122"/>
                <a:ea typeface="STXinwei" panose="02010800040101010101" pitchFamily="2" charset="-122"/>
              </a:rPr>
              <a:t>性质创造了</a:t>
            </a:r>
            <a:br>
              <a:rPr lang="en-US" sz="1799" dirty="0">
                <a:solidFill>
                  <a:srgbClr val="C00000"/>
                </a:solidFill>
                <a:latin typeface="STXinwei" panose="02010800040101010101" pitchFamily="2" charset="-122"/>
                <a:ea typeface="STXinwei" panose="02010800040101010101" pitchFamily="2" charset="-122"/>
              </a:rPr>
            </a:br>
            <a:r>
              <a:rPr lang="en-US" sz="1799" dirty="0" err="1">
                <a:solidFill>
                  <a:srgbClr val="C00000"/>
                </a:solidFill>
                <a:latin typeface="STXinwei" panose="02010800040101010101" pitchFamily="2" charset="-122"/>
                <a:ea typeface="STXinwei" panose="02010800040101010101" pitchFamily="2" charset="-122"/>
              </a:rPr>
              <a:t>实现连续迭代和评估复杂系统模型的可操作性</a:t>
            </a:r>
            <a:endParaRPr sz="1799"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2"/>
            <a:extLst>
              <a:ext uri="{FF2B5EF4-FFF2-40B4-BE49-F238E27FC236}">
                <a16:creationId xmlns:a16="http://schemas.microsoft.com/office/drawing/2014/main" id="{64B8BD8C-518F-434A-84E2-AFE9F6AF30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18883" y="1514849"/>
            <a:ext cx="5025118" cy="32978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stCxn id="12" idx="2"/>
          </p:cNvCxnSpPr>
          <p:nvPr/>
        </p:nvCxnSpPr>
        <p:spPr>
          <a:xfrm flipV="1">
            <a:off x="439635" y="1768154"/>
            <a:ext cx="0" cy="1269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p:nvPr/>
        </p:nvCxnSpPr>
        <p:spPr>
          <a:xfrm flipV="1">
            <a:off x="500571" y="1768154"/>
            <a:ext cx="0" cy="1269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p:nvPr/>
        </p:nvCxnSpPr>
        <p:spPr>
          <a:xfrm>
            <a:off x="220894" y="1920494"/>
            <a:ext cx="218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506285" y="1920494"/>
            <a:ext cx="25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DCBDD3-3BF6-DA44-8338-36D01937F30F}"/>
              </a:ext>
            </a:extLst>
          </p:cNvPr>
          <p:cNvSpPr txBox="1"/>
          <p:nvPr/>
        </p:nvSpPr>
        <p:spPr>
          <a:xfrm>
            <a:off x="131211" y="1368385"/>
            <a:ext cx="3986989"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细微化修订模型</a:t>
            </a:r>
            <a:r>
              <a:rPr lang="zh-CN" altLang="en-US" sz="1050" dirty="0">
                <a:latin typeface="STXinwei" panose="02010800040101010101" pitchFamily="2" charset="-122"/>
                <a:ea typeface="STXinwei" panose="02010800040101010101" pitchFamily="2" charset="-122"/>
              </a:rPr>
              <a:t>，创造</a:t>
            </a:r>
            <a:endParaRPr lang="en-US" altLang="zh-CN" sz="1050" dirty="0">
              <a:latin typeface="STXinwei" panose="02010800040101010101" pitchFamily="2" charset="-122"/>
              <a:ea typeface="STXinwei" panose="02010800040101010101" pitchFamily="2" charset="-122"/>
            </a:endParaRPr>
          </a:p>
          <a:p>
            <a:r>
              <a:rPr lang="en-US" altLang="zh-CN" sz="1050" dirty="0">
                <a:latin typeface="STXinwei" panose="02010800040101010101" pitchFamily="2" charset="-122"/>
                <a:ea typeface="STXinwei" panose="02010800040101010101" pitchFamily="2" charset="-122"/>
              </a:rPr>
              <a:t>Continuous Integration/Continuous Deployment</a:t>
            </a:r>
            <a:r>
              <a:rPr lang="zh-CN" altLang="en-US" sz="1050" dirty="0">
                <a:latin typeface="STXinwei" panose="02010800040101010101" pitchFamily="2" charset="-122"/>
                <a:ea typeface="STXinwei" panose="02010800040101010101" pitchFamily="2" charset="-122"/>
              </a:rPr>
              <a:t> 的系统运营条件</a:t>
            </a:r>
            <a:endParaRPr lang="en-TW" sz="1050" dirty="0">
              <a:latin typeface="STXinwei" panose="02010800040101010101" pitchFamily="2" charset="-122"/>
              <a:ea typeface="STXinwei" panose="02010800040101010101" pitchFamily="2" charset="-122"/>
            </a:endParaRPr>
          </a:p>
        </p:txBody>
      </p:sp>
      <p:sp>
        <p:nvSpPr>
          <p:cNvPr id="20" name="TextBox 19">
            <a:extLst>
              <a:ext uri="{FF2B5EF4-FFF2-40B4-BE49-F238E27FC236}">
                <a16:creationId xmlns:a16="http://schemas.microsoft.com/office/drawing/2014/main" id="{116564C9-93D0-424F-BC69-0FBDB5DA869E}"/>
              </a:ext>
            </a:extLst>
          </p:cNvPr>
          <p:cNvSpPr txBox="1"/>
          <p:nvPr/>
        </p:nvSpPr>
        <p:spPr>
          <a:xfrm>
            <a:off x="915599" y="1692643"/>
            <a:ext cx="1976823" cy="253916"/>
          </a:xfrm>
          <a:prstGeom prst="rect">
            <a:avLst/>
          </a:prstGeom>
          <a:noFill/>
        </p:spPr>
        <p:txBody>
          <a:bodyPr wrap="none" rtlCol="0">
            <a:spAutoFit/>
          </a:bodyPr>
          <a:lstStyle/>
          <a:p>
            <a:r>
              <a:rPr lang="zh-CN" altLang="en-US" sz="1050" dirty="0">
                <a:latin typeface="STXinwei" panose="02010800040101010101" pitchFamily="2" charset="-122"/>
                <a:ea typeface="STXinwei" panose="02010800040101010101" pitchFamily="2" charset="-122"/>
              </a:rPr>
              <a:t>连续实践</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连续发布 （</a:t>
            </a:r>
            <a:r>
              <a:rPr lang="en-US" altLang="zh-CN" sz="1050" dirty="0">
                <a:latin typeface="STXinwei" panose="02010800040101010101" pitchFamily="2" charset="-122"/>
                <a:ea typeface="STXinwei" panose="02010800040101010101" pitchFamily="2" charset="-122"/>
              </a:rPr>
              <a:t>CI/CD</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884037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456107" y="151608"/>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根据偏序集的万用性</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提炼出</a:t>
            </a:r>
            <a:r>
              <a:rPr lang="zh-TW" altLang="en-US" dirty="0">
                <a:latin typeface="STXinwei" panose="02010800040101010101" pitchFamily="2" charset="-122"/>
                <a:ea typeface="STXinwei" panose="02010800040101010101" pitchFamily="2" charset="-122"/>
              </a:rPr>
              <a:t>可靠并可规模化的</a:t>
            </a:r>
            <a:r>
              <a:rPr dirty="0" err="1">
                <a:latin typeface="STXinwei" panose="02010800040101010101" pitchFamily="2" charset="-122"/>
                <a:ea typeface="STXinwei" panose="02010800040101010101" pitchFamily="2" charset="-122"/>
              </a:rPr>
              <a:t>系统</a:t>
            </a:r>
            <a:r>
              <a:rPr lang="en-TW" dirty="0">
                <a:latin typeface="STXinwei" panose="02010800040101010101" pitchFamily="2" charset="-122"/>
                <a:ea typeface="STXinwei" panose="02010800040101010101" pitchFamily="2" charset="-122"/>
              </a:rPr>
              <a:t>设计流程</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926922" y="3389047"/>
            <a:ext cx="2033867" cy="129653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295358" y="4685586"/>
            <a:ext cx="1500732" cy="213456"/>
          </a:xfrm>
          <a:prstGeom prst="rect">
            <a:avLst/>
          </a:prstGeom>
          <a:noFill/>
        </p:spPr>
        <p:txBody>
          <a:bodyPr wrap="none" rtlCol="0">
            <a:spAutoFit/>
          </a:bodyPr>
          <a:lstStyle/>
          <a:p>
            <a:r>
              <a:rPr lang="en-TW" sz="787"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668276" y="635746"/>
            <a:ext cx="8387855" cy="257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200" dirty="0">
                <a:solidFill>
                  <a:schemeClr val="tx1"/>
                </a:solidFill>
                <a:latin typeface="STXinwei" panose="02010800040101010101" pitchFamily="2" charset="-122"/>
                <a:ea typeface="STXinwei" panose="02010800040101010101" pitchFamily="2" charset="-122"/>
              </a:rPr>
              <a:t>使用云原生</a:t>
            </a:r>
            <a:r>
              <a:rPr lang="en-US" altLang="zh-CN" sz="1200" dirty="0">
                <a:solidFill>
                  <a:schemeClr val="tx1"/>
                </a:solidFill>
                <a:latin typeface="STXinwei" panose="02010800040101010101" pitchFamily="2" charset="-122"/>
                <a:ea typeface="STXinwei" panose="02010800040101010101" pitchFamily="2" charset="-122"/>
              </a:rPr>
              <a:t>(Cloud Native)</a:t>
            </a:r>
            <a:r>
              <a:rPr lang="zh-CN" altLang="en-US" sz="1200" dirty="0">
                <a:solidFill>
                  <a:schemeClr val="tx1"/>
                </a:solidFill>
                <a:latin typeface="STXinwei" panose="02010800040101010101" pitchFamily="2" charset="-122"/>
                <a:ea typeface="STXinwei" panose="02010800040101010101" pitchFamily="2" charset="-122"/>
              </a:rPr>
              <a:t>的软硬件件架构，建立从边缘计算到超级计算的</a:t>
            </a:r>
            <a:r>
              <a:rPr lang="zh-CN" altLang="en-US" sz="1200" dirty="0">
                <a:solidFill>
                  <a:srgbClr val="FF0000"/>
                </a:solidFill>
                <a:latin typeface="STXinwei" panose="02010800040101010101" pitchFamily="2" charset="-122"/>
                <a:ea typeface="STXinwei" panose="02010800040101010101" pitchFamily="2" charset="-122"/>
              </a:rPr>
              <a:t>数据密集工作流</a:t>
            </a:r>
            <a:r>
              <a:rPr lang="zh-CN" altLang="en-US" sz="1200" dirty="0">
                <a:solidFill>
                  <a:schemeClr val="tx1"/>
                </a:solidFill>
                <a:latin typeface="STXinwei" panose="02010800040101010101" pitchFamily="2" charset="-122"/>
                <a:ea typeface="STXinwei" panose="02010800040101010101" pitchFamily="2" charset="-122"/>
              </a:rPr>
              <a:t>（知识管理平台）</a:t>
            </a:r>
          </a:p>
          <a:p>
            <a:r>
              <a:rPr lang="zh-CN" altLang="en-US" sz="120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200" dirty="0">
                <a:solidFill>
                  <a:srgbClr val="FF0000"/>
                </a:solidFill>
                <a:latin typeface="STXinwei" panose="02010800040101010101" pitchFamily="2" charset="-122"/>
                <a:ea typeface="STXinwei" panose="02010800040101010101" pitchFamily="2" charset="-122"/>
              </a:rPr>
              <a:t>网页化人机界面</a:t>
            </a:r>
            <a:r>
              <a:rPr lang="zh-CN" altLang="en-US" sz="1200" dirty="0">
                <a:solidFill>
                  <a:schemeClr val="tx1"/>
                </a:solidFill>
                <a:latin typeface="STXinwei" panose="02010800040101010101" pitchFamily="2" charset="-122"/>
                <a:ea typeface="STXinwei" panose="02010800040101010101" pitchFamily="2" charset="-122"/>
              </a:rPr>
              <a:t>。</a:t>
            </a:r>
          </a:p>
          <a:p>
            <a:r>
              <a:rPr lang="zh-CN" altLang="en-US" sz="1200" dirty="0">
                <a:solidFill>
                  <a:schemeClr val="tx1"/>
                </a:solidFill>
                <a:latin typeface="STXinwei" panose="02010800040101010101" pitchFamily="2" charset="-122"/>
                <a:ea typeface="STXinwei" panose="02010800040101010101" pitchFamily="2" charset="-122"/>
              </a:rPr>
              <a:t>正在开发中的云原生个人知识容器 （</a:t>
            </a:r>
            <a:r>
              <a:rPr lang="en-US" altLang="zh-CN" sz="1200" dirty="0">
                <a:solidFill>
                  <a:srgbClr val="FF0000"/>
                </a:solidFill>
                <a:latin typeface="STXinwei" panose="02010800040101010101" pitchFamily="2" charset="-122"/>
                <a:ea typeface="STXinwei" panose="02010800040101010101" pitchFamily="2" charset="-122"/>
                <a:hlinkClick r:id="rId3"/>
              </a:rPr>
              <a:t>Personal Knowledge Container</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zh-CN" altLang="en-US" sz="1200" dirty="0">
                <a:solidFill>
                  <a:schemeClr val="tx1"/>
                </a:solidFill>
                <a:latin typeface="STXinwei" panose="02010800040101010101" pitchFamily="2" charset="-122"/>
                <a:ea typeface="STXinwei" panose="02010800040101010101" pitchFamily="2" charset="-122"/>
              </a:rPr>
              <a:t>）</a:t>
            </a:r>
          </a:p>
          <a:p>
            <a:r>
              <a:rPr lang="zh-CN" altLang="en-US" sz="1200" dirty="0">
                <a:solidFill>
                  <a:srgbClr val="FF0000"/>
                </a:solidFill>
                <a:latin typeface="STXinwei" panose="02010800040101010101" pitchFamily="2" charset="-122"/>
                <a:ea typeface="STXinwei" panose="02010800040101010101" pitchFamily="2" charset="-122"/>
              </a:rPr>
              <a:t>系统思维的架构</a:t>
            </a:r>
            <a:r>
              <a:rPr lang="zh-CN" altLang="en-US" sz="120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latin typeface="STXinwei" panose="02010800040101010101" pitchFamily="2" charset="-122"/>
                <a:ea typeface="STXinwei" panose="02010800040101010101" pitchFamily="2" charset="-122"/>
              </a:rPr>
              <a:t>的系统建模可根据</a:t>
            </a:r>
            <a:r>
              <a:rPr lang="en-US" altLang="zh-CN" sz="1200" dirty="0">
                <a:latin typeface="STXinwei" panose="02010800040101010101" pitchFamily="2" charset="-122"/>
                <a:ea typeface="STXinwei" panose="02010800040101010101" pitchFamily="2" charset="-122"/>
              </a:rPr>
              <a:t>Abstract Interpretation</a:t>
            </a:r>
            <a:r>
              <a:rPr lang="zh-CN" altLang="en-US" sz="1200" dirty="0">
                <a:latin typeface="STXinwei" panose="02010800040101010101" pitchFamily="2" charset="-122"/>
                <a:ea typeface="STXinwei" panose="02010800040101010101" pitchFamily="2" charset="-122"/>
              </a:rPr>
              <a:t>的理论来进行管理，从而建立一个基于</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zh-CN" altLang="en-US" sz="1200" dirty="0">
                <a:latin typeface="STXinwei" panose="02010800040101010101" pitchFamily="2" charset="-122"/>
                <a:ea typeface="STXinwei" panose="02010800040101010101" pitchFamily="2" charset="-122"/>
              </a:rPr>
              <a:t>的系统模型知识库， </a:t>
            </a:r>
          </a:p>
          <a:p>
            <a:pPr lvl="1"/>
            <a:r>
              <a:rPr lang="zh-CN" altLang="en-US" sz="1200" dirty="0">
                <a:latin typeface="STXinwei" panose="02010800040101010101" pitchFamily="2" charset="-122"/>
                <a:ea typeface="STXinwei" panose="02010800040101010101" pitchFamily="2" charset="-122"/>
              </a:rPr>
              <a:t>数据科学与人工智能的课程应有全新的基础课程体系：通过</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建立引导</a:t>
            </a:r>
            <a:r>
              <a:rPr lang="zh-CN" altLang="en-US" sz="1200" dirty="0">
                <a:solidFill>
                  <a:srgbClr val="FF0000"/>
                </a:solidFill>
                <a:latin typeface="STXinwei" panose="02010800040101010101" pitchFamily="2" charset="-122"/>
                <a:ea typeface="STXinwei" panose="02010800040101010101" pitchFamily="2" charset="-122"/>
              </a:rPr>
              <a:t>多层次系统建模</a:t>
            </a:r>
            <a:r>
              <a:rPr lang="zh-CN" altLang="en-US" sz="1200" dirty="0">
                <a:latin typeface="STXinwei" panose="02010800040101010101" pitchFamily="2" charset="-122"/>
                <a:ea typeface="STXinwei" panose="02010800040101010101" pitchFamily="2" charset="-122"/>
              </a:rPr>
              <a:t>的学习流程知识库</a:t>
            </a:r>
          </a:p>
          <a:p>
            <a:pPr lvl="1"/>
            <a:r>
              <a:rPr lang="zh-CN" altLang="en-US" sz="1200" dirty="0">
                <a:latin typeface="STXinwei" panose="02010800040101010101" pitchFamily="2" charset="-122"/>
                <a:ea typeface="STXinwei" panose="02010800040101010101" pitchFamily="2" charset="-122"/>
              </a:rPr>
              <a:t>将</a:t>
            </a:r>
            <a:r>
              <a:rPr lang="zh-CN" altLang="en-US" sz="1200" dirty="0">
                <a:solidFill>
                  <a:srgbClr val="FF0000"/>
                </a:solidFill>
                <a:latin typeface="STXinwei" panose="02010800040101010101" pitchFamily="2" charset="-122"/>
                <a:ea typeface="STXinwei" panose="02010800040101010101" pitchFamily="2" charset="-122"/>
              </a:rPr>
              <a:t>代数化元语言</a:t>
            </a:r>
            <a:r>
              <a:rPr lang="zh-CN" altLang="en-US" sz="1200" dirty="0">
                <a:latin typeface="STXinwei" panose="02010800040101010101" pitchFamily="2" charset="-122"/>
                <a:ea typeface="STXinwei" panose="02010800040101010101" pitchFamily="2" charset="-122"/>
              </a:rPr>
              <a:t>的知识内容与工具，结合开源的软硬件系统设计，投放到</a:t>
            </a:r>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latin typeface="STXinwei" panose="02010800040101010101" pitchFamily="2" charset="-122"/>
                <a:ea typeface="STXinwei" panose="02010800040101010101" pitchFamily="2" charset="-122"/>
              </a:rPr>
              <a:t>的云平台与系统应用场景。</a:t>
            </a:r>
          </a:p>
          <a:p>
            <a:r>
              <a:rPr lang="zh-CN" altLang="en-US" sz="1200" dirty="0">
                <a:solidFill>
                  <a:schemeClr val="tx1"/>
                </a:solidFill>
                <a:latin typeface="STXinwei" panose="02010800040101010101" pitchFamily="2" charset="-122"/>
                <a:ea typeface="STXinwei" panose="02010800040101010101" pitchFamily="2" charset="-122"/>
              </a:rPr>
              <a:t>根据</a:t>
            </a:r>
            <a:r>
              <a:rPr lang="en-US" altLang="zh-CN" sz="1200" dirty="0">
                <a:solidFill>
                  <a:schemeClr val="tx1"/>
                </a:solidFill>
                <a:latin typeface="STXinwei" panose="02010800040101010101" pitchFamily="2" charset="-122"/>
                <a:ea typeface="STXinwei" panose="02010800040101010101" pitchFamily="2" charset="-122"/>
              </a:rPr>
              <a:t>Abstract2 Interpretation</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chemeClr val="tx1"/>
                </a:solidFill>
                <a:latin typeface="STXinwei" panose="02010800040101010101" pitchFamily="2" charset="-122"/>
                <a:ea typeface="STXinwei" panose="02010800040101010101" pitchFamily="2" charset="-122"/>
              </a:rPr>
              <a:t>A</a:t>
            </a:r>
            <a:r>
              <a:rPr lang="en-US" altLang="zh-CN" sz="1200" baseline="30000" dirty="0">
                <a:solidFill>
                  <a:schemeClr val="tx1"/>
                </a:solidFill>
                <a:latin typeface="STXinwei" panose="02010800040101010101" pitchFamily="2" charset="-122"/>
                <a:ea typeface="STXinwei" panose="02010800040101010101" pitchFamily="2" charset="-122"/>
              </a:rPr>
              <a:t>2</a:t>
            </a:r>
            <a:r>
              <a:rPr lang="en-US" altLang="zh-CN" sz="1200" dirty="0">
                <a:solidFill>
                  <a:schemeClr val="tx1"/>
                </a:solidFill>
                <a:latin typeface="STXinwei" panose="02010800040101010101" pitchFamily="2" charset="-122"/>
                <a:ea typeface="STXinwei" panose="02010800040101010101" pitchFamily="2" charset="-122"/>
              </a:rPr>
              <a:t>I</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chemeClr val="tx1"/>
                </a:solidFill>
                <a:latin typeface="STXinwei" panose="02010800040101010101" pitchFamily="2" charset="-122"/>
                <a:ea typeface="STXinwei" panose="02010800040101010101" pitchFamily="2" charset="-122"/>
              </a:rPr>
              <a:t>/Meta Abstract Interpreter </a:t>
            </a:r>
            <a:r>
              <a:rPr lang="zh-CN" altLang="en-US" sz="1200" dirty="0">
                <a:solidFill>
                  <a:schemeClr val="tx1"/>
                </a:solidFill>
                <a:latin typeface="STXinwei" panose="02010800040101010101" pitchFamily="2" charset="-122"/>
                <a:ea typeface="STXinwei" panose="02010800040101010101" pitchFamily="2" charset="-122"/>
              </a:rPr>
              <a:t>的</a:t>
            </a:r>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solidFill>
                  <a:schemeClr val="tx1"/>
                </a:solidFill>
                <a:latin typeface="STXinwei" panose="02010800040101010101" pitchFamily="2" charset="-122"/>
                <a:ea typeface="STXinwei" panose="02010800040101010101" pitchFamily="2" charset="-122"/>
              </a:rPr>
              <a:t>模型优化策略，完善 </a:t>
            </a:r>
            <a:r>
              <a:rPr lang="en-US" altLang="zh-CN" sz="1200" dirty="0" err="1">
                <a:solidFill>
                  <a:srgbClr val="FF0000"/>
                </a:solidFill>
                <a:latin typeface="STXinwei" panose="02010800040101010101" pitchFamily="2" charset="-122"/>
                <a:ea typeface="STXinwei" panose="02010800040101010101" pitchFamily="2" charset="-122"/>
              </a:rPr>
              <a:t>AoS</a:t>
            </a:r>
            <a:r>
              <a:rPr lang="zh-CN" altLang="en-US" sz="1200" dirty="0">
                <a:solidFill>
                  <a:schemeClr val="tx1"/>
                </a:solidFill>
                <a:latin typeface="STXinwei" panose="02010800040101010101" pitchFamily="2" charset="-122"/>
                <a:ea typeface="STXinwei" panose="02010800040101010101" pitchFamily="2" charset="-122"/>
              </a:rPr>
              <a:t>的</a:t>
            </a:r>
            <a:r>
              <a:rPr lang="zh-CN" altLang="en-US" sz="1200" dirty="0">
                <a:solidFill>
                  <a:srgbClr val="FF0000"/>
                </a:solidFill>
                <a:latin typeface="STXinwei" panose="02010800040101010101" pitchFamily="2" charset="-122"/>
                <a:ea typeface="STXinwei" panose="02010800040101010101" pitchFamily="2" charset="-122"/>
              </a:rPr>
              <a:t>计算核心</a:t>
            </a:r>
            <a:r>
              <a:rPr lang="zh-CN" altLang="en-US" sz="1200" dirty="0">
                <a:solidFill>
                  <a:schemeClr val="tx1"/>
                </a:solidFill>
                <a:latin typeface="STXinwei" panose="02010800040101010101" pitchFamily="2" charset="-122"/>
                <a:ea typeface="STXinwei" panose="02010800040101010101" pitchFamily="2" charset="-122"/>
              </a:rPr>
              <a:t>。</a:t>
            </a:r>
          </a:p>
          <a:p>
            <a:endParaRPr lang="zh-CN" altLang="en-US" sz="120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3464314" y="3509941"/>
            <a:ext cx="2164144" cy="1375828"/>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298298" cy="338687"/>
            </a:xfrm>
            <a:prstGeom prst="rect">
              <a:avLst/>
            </a:prstGeom>
            <a:noFill/>
          </p:spPr>
          <p:txBody>
            <a:bodyPr wrap="none" rtlCol="0">
              <a:spAutoFit/>
            </a:bodyPr>
            <a:lstStyle/>
            <a:p>
              <a:r>
                <a:rPr lang="en-TW" sz="1050" dirty="0">
                  <a:hlinkClick r:id="rId4"/>
                </a:rPr>
                <a:t>Youtube Link</a:t>
              </a:r>
              <a:endParaRPr lang="en-TW" sz="1050"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093231" y="3827222"/>
            <a:ext cx="1871092" cy="1175786"/>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295112" y="3420966"/>
            <a:ext cx="1338422" cy="952951"/>
          </a:xfrm>
          <a:prstGeom prst="rect">
            <a:avLst/>
          </a:prstGeom>
          <a:noFill/>
          <a:ln>
            <a:noFill/>
          </a:ln>
        </p:spPr>
      </p:pic>
      <p:pic>
        <p:nvPicPr>
          <p:cNvPr id="2050" name="Picture 2" descr="Cncf Stacked Color - Cloud Native Computing Foundation Logo, HD Png  Download - kindpng">
            <a:extLst>
              <a:ext uri="{FF2B5EF4-FFF2-40B4-BE49-F238E27FC236}">
                <a16:creationId xmlns:a16="http://schemas.microsoft.com/office/drawing/2014/main" id="{16746A70-711B-F846-907C-16C41CA065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6943" y="3420966"/>
            <a:ext cx="532646" cy="406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现场练习</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56107" y="144564"/>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在云原生平台上的系统设计与运营工作流</a:t>
            </a:r>
            <a:endParaRPr sz="1799" dirty="0">
              <a:latin typeface="STXinwei" panose="02010800040101010101" pitchFamily="2" charset="-122"/>
              <a:ea typeface="STXinwei" panose="02010800040101010101" pitchFamily="2" charset="-122"/>
            </a:endParaRPr>
          </a:p>
        </p:txBody>
      </p:sp>
      <p:sp>
        <p:nvSpPr>
          <p:cNvPr id="9" name="Rectangle 8">
            <a:extLst>
              <a:ext uri="{FF2B5EF4-FFF2-40B4-BE49-F238E27FC236}">
                <a16:creationId xmlns:a16="http://schemas.microsoft.com/office/drawing/2014/main" id="{9C626514-9CBF-7047-9C47-06CBBC161B6F}"/>
              </a:ext>
            </a:extLst>
          </p:cNvPr>
          <p:cNvSpPr/>
          <p:nvPr/>
        </p:nvSpPr>
        <p:spPr>
          <a:xfrm>
            <a:off x="3838470" y="871756"/>
            <a:ext cx="1467059"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已标示的</a:t>
            </a:r>
          </a:p>
          <a:p>
            <a:pPr algn="ctr"/>
            <a:r>
              <a:rPr lang="en-TW" dirty="0">
                <a:solidFill>
                  <a:schemeClr val="tx1"/>
                </a:solidFill>
                <a:latin typeface="STXinwei" panose="02010800040101010101" pitchFamily="2" charset="-122"/>
                <a:ea typeface="STXinwei" panose="02010800040101010101" pitchFamily="2" charset="-122"/>
              </a:rPr>
              <a:t>系统知识</a:t>
            </a:r>
          </a:p>
          <a:p>
            <a:pPr algn="ctr"/>
            <a:r>
              <a:rPr lang="zh-CN" altLang="en-US" dirty="0">
                <a:solidFill>
                  <a:schemeClr val="tx1"/>
                </a:solidFill>
                <a:latin typeface="STXinwei" panose="02010800040101010101" pitchFamily="2" charset="-122"/>
                <a:ea typeface="STXinwei" panose="02010800040101010101" pitchFamily="2" charset="-122"/>
              </a:rPr>
              <a:t>（语义库）</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E2582000-4BA8-624A-8313-F0CF81444406}"/>
              </a:ext>
            </a:extLst>
          </p:cNvPr>
          <p:cNvSpPr/>
          <p:nvPr/>
        </p:nvSpPr>
        <p:spPr>
          <a:xfrm>
            <a:off x="1947565" y="1659112"/>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5" name="Rectangle 14">
            <a:extLst>
              <a:ext uri="{FF2B5EF4-FFF2-40B4-BE49-F238E27FC236}">
                <a16:creationId xmlns:a16="http://schemas.microsoft.com/office/drawing/2014/main" id="{25D8B795-425E-784D-AB95-79F86FE354BC}"/>
              </a:ext>
            </a:extLst>
          </p:cNvPr>
          <p:cNvSpPr/>
          <p:nvPr/>
        </p:nvSpPr>
        <p:spPr>
          <a:xfrm>
            <a:off x="1937517" y="3025595"/>
            <a:ext cx="1487155"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设计方案</a:t>
            </a:r>
          </a:p>
          <a:p>
            <a:pPr algn="ctr"/>
            <a:r>
              <a:rPr lang="zh-CN" altLang="en-US" dirty="0">
                <a:solidFill>
                  <a:schemeClr val="tx1"/>
                </a:solidFill>
                <a:latin typeface="STXinwei" panose="02010800040101010101" pitchFamily="2" charset="-122"/>
                <a:ea typeface="STXinwei" panose="02010800040101010101" pitchFamily="2" charset="-122"/>
              </a:rPr>
              <a:t>（</a:t>
            </a:r>
            <a:r>
              <a:rPr lang="en-US" altLang="zh-CN" dirty="0">
                <a:solidFill>
                  <a:schemeClr val="tx1"/>
                </a:solidFill>
                <a:latin typeface="STXinwei" panose="02010800040101010101" pitchFamily="2" charset="-122"/>
                <a:ea typeface="STXinwei" panose="02010800040101010101" pitchFamily="2" charset="-122"/>
              </a:rPr>
              <a:t>Sub-</a:t>
            </a:r>
            <a:r>
              <a:rPr lang="en-TW" dirty="0">
                <a:solidFill>
                  <a:schemeClr val="tx1"/>
                </a:solidFill>
                <a:latin typeface="STXinwei" panose="02010800040101010101" pitchFamily="2" charset="-122"/>
                <a:ea typeface="STXinwei" panose="02010800040101010101" pitchFamily="2" charset="-122"/>
              </a:rPr>
              <a:t>DSL</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954DF303-71FD-214F-BC5A-8D40D8FF9083}"/>
              </a:ext>
            </a:extLst>
          </p:cNvPr>
          <p:cNvSpPr/>
          <p:nvPr/>
        </p:nvSpPr>
        <p:spPr>
          <a:xfrm>
            <a:off x="5739424" y="1687661"/>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7" name="Rectangle 16">
            <a:extLst>
              <a:ext uri="{FF2B5EF4-FFF2-40B4-BE49-F238E27FC236}">
                <a16:creationId xmlns:a16="http://schemas.microsoft.com/office/drawing/2014/main" id="{74E2030D-A380-824B-BACA-5041E1A7BEB3}"/>
              </a:ext>
            </a:extLst>
          </p:cNvPr>
          <p:cNvSpPr/>
          <p:nvPr/>
        </p:nvSpPr>
        <p:spPr>
          <a:xfrm>
            <a:off x="5739424" y="3025595"/>
            <a:ext cx="1487155"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可枚举模型</a:t>
            </a:r>
          </a:p>
          <a:p>
            <a:pPr algn="ctr"/>
            <a:r>
              <a:rPr lang="en-TW" dirty="0">
                <a:solidFill>
                  <a:schemeClr val="tx1"/>
                </a:solidFill>
                <a:latin typeface="STXinwei" panose="02010800040101010101" pitchFamily="2" charset="-122"/>
                <a:ea typeface="STXinwei" panose="02010800040101010101" pitchFamily="2" charset="-122"/>
              </a:rPr>
              <a:t>(DSL)</a:t>
            </a:r>
          </a:p>
        </p:txBody>
      </p:sp>
      <p:sp>
        <p:nvSpPr>
          <p:cNvPr id="18" name="Oval 17">
            <a:extLst>
              <a:ext uri="{FF2B5EF4-FFF2-40B4-BE49-F238E27FC236}">
                <a16:creationId xmlns:a16="http://schemas.microsoft.com/office/drawing/2014/main" id="{DF0BAFE8-E340-1F4B-9CEF-A63348932848}"/>
              </a:ext>
            </a:extLst>
          </p:cNvPr>
          <p:cNvSpPr/>
          <p:nvPr/>
        </p:nvSpPr>
        <p:spPr>
          <a:xfrm>
            <a:off x="3838470" y="3950584"/>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cxnSp>
        <p:nvCxnSpPr>
          <p:cNvPr id="19" name="Curved Connector 18">
            <a:extLst>
              <a:ext uri="{FF2B5EF4-FFF2-40B4-BE49-F238E27FC236}">
                <a16:creationId xmlns:a16="http://schemas.microsoft.com/office/drawing/2014/main" id="{346AE626-1F78-AC4A-9431-C3583730CE35}"/>
              </a:ext>
            </a:extLst>
          </p:cNvPr>
          <p:cNvCxnSpPr>
            <a:stCxn id="9" idx="3"/>
            <a:endCxn id="16" idx="0"/>
          </p:cNvCxnSpPr>
          <p:nvPr/>
        </p:nvCxnSpPr>
        <p:spPr>
          <a:xfrm>
            <a:off x="5305529" y="1317734"/>
            <a:ext cx="1167425" cy="369927"/>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B2D8CC93-B035-D244-8830-A5E5A6C3BA5D}"/>
              </a:ext>
            </a:extLst>
          </p:cNvPr>
          <p:cNvCxnSpPr>
            <a:cxnSpLocks/>
            <a:stCxn id="16" idx="4"/>
            <a:endCxn id="17" idx="0"/>
          </p:cNvCxnSpPr>
          <p:nvPr/>
        </p:nvCxnSpPr>
        <p:spPr>
          <a:xfrm rot="16200000" flipH="1">
            <a:off x="6254989" y="2797582"/>
            <a:ext cx="445978" cy="10048"/>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6AB98800-2DCE-2B42-9024-D6836F4E61EF}"/>
              </a:ext>
            </a:extLst>
          </p:cNvPr>
          <p:cNvCxnSpPr>
            <a:cxnSpLocks/>
            <a:stCxn id="17" idx="2"/>
            <a:endCxn id="18" idx="6"/>
          </p:cNvCxnSpPr>
          <p:nvPr/>
        </p:nvCxnSpPr>
        <p:spPr>
          <a:xfrm rot="5400000">
            <a:off x="5654761" y="3568320"/>
            <a:ext cx="479011" cy="1177473"/>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C1EA5FF-AE56-4044-B072-65E2C647458A}"/>
              </a:ext>
            </a:extLst>
          </p:cNvPr>
          <p:cNvCxnSpPr>
            <a:cxnSpLocks/>
            <a:stCxn id="18" idx="2"/>
            <a:endCxn id="15" idx="2"/>
          </p:cNvCxnSpPr>
          <p:nvPr/>
        </p:nvCxnSpPr>
        <p:spPr>
          <a:xfrm rot="10800000">
            <a:off x="2681096" y="3917552"/>
            <a:ext cx="1157375" cy="479011"/>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D76D285-22CD-8249-89C1-3E730D4D4645}"/>
              </a:ext>
            </a:extLst>
          </p:cNvPr>
          <p:cNvCxnSpPr>
            <a:cxnSpLocks/>
            <a:stCxn id="15" idx="0"/>
            <a:endCxn id="11" idx="4"/>
          </p:cNvCxnSpPr>
          <p:nvPr/>
        </p:nvCxnSpPr>
        <p:spPr>
          <a:xfrm rot="5400000" flipH="1" flipV="1">
            <a:off x="2443832" y="2788332"/>
            <a:ext cx="474527" cy="12700"/>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B9CEAAE3-810F-794D-98A0-056D7D41C23B}"/>
              </a:ext>
            </a:extLst>
          </p:cNvPr>
          <p:cNvCxnSpPr>
            <a:cxnSpLocks/>
            <a:stCxn id="11" idx="0"/>
            <a:endCxn id="9" idx="1"/>
          </p:cNvCxnSpPr>
          <p:nvPr/>
        </p:nvCxnSpPr>
        <p:spPr>
          <a:xfrm rot="5400000" flipH="1" flipV="1">
            <a:off x="3089093" y="909736"/>
            <a:ext cx="341378" cy="1157375"/>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Extension:Semantic MediaWiki - MediaWiki">
            <a:extLst>
              <a:ext uri="{FF2B5EF4-FFF2-40B4-BE49-F238E27FC236}">
                <a16:creationId xmlns:a16="http://schemas.microsoft.com/office/drawing/2014/main" id="{514DC1C4-8CB3-C24D-B82F-A951E0733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752" y="528460"/>
            <a:ext cx="945452" cy="380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sorFlow - Wikipedia">
            <a:extLst>
              <a:ext uri="{FF2B5EF4-FFF2-40B4-BE49-F238E27FC236}">
                <a16:creationId xmlns:a16="http://schemas.microsoft.com/office/drawing/2014/main" id="{813AEB7F-A64B-0F42-A1B8-794A4FEC1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094" y="4551874"/>
            <a:ext cx="600573" cy="5004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ur Products - Sensor Networks">
            <a:extLst>
              <a:ext uri="{FF2B5EF4-FFF2-40B4-BE49-F238E27FC236}">
                <a16:creationId xmlns:a16="http://schemas.microsoft.com/office/drawing/2014/main" id="{B78B3461-987B-BC43-87F3-03AFAFA9C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5248" y="1819724"/>
            <a:ext cx="1467059" cy="6278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delica: What is it and why is it important for modeling and simulation?">
            <a:extLst>
              <a:ext uri="{FF2B5EF4-FFF2-40B4-BE49-F238E27FC236}">
                <a16:creationId xmlns:a16="http://schemas.microsoft.com/office/drawing/2014/main" id="{B61C7763-F7C8-6B4E-B650-C6208BF1C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204" y="1687661"/>
            <a:ext cx="1553438" cy="7363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047A4D9-B474-7F4E-9695-5FFC04745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5013" y="3225448"/>
            <a:ext cx="1177473" cy="49224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in by Дмитро Колісник on Art | Github logo, Github, App logo">
            <a:extLst>
              <a:ext uri="{FF2B5EF4-FFF2-40B4-BE49-F238E27FC236}">
                <a16:creationId xmlns:a16="http://schemas.microsoft.com/office/drawing/2014/main" id="{D39C4C42-018A-F843-9002-BCA32395B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34" y="3103402"/>
            <a:ext cx="776111" cy="73633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ncf Stacked Color - Cloud Native Computing Foundation Logo, HD Png  Download - kindpng">
            <a:extLst>
              <a:ext uri="{FF2B5EF4-FFF2-40B4-BE49-F238E27FC236}">
                <a16:creationId xmlns:a16="http://schemas.microsoft.com/office/drawing/2014/main" id="{EA429883-BD14-F541-9521-6FCA804DB9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2781" y="2133639"/>
            <a:ext cx="1718437" cy="131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430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456107" y="185860"/>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378073" y="954788"/>
            <a:ext cx="8387855" cy="311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799"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1799" dirty="0">
              <a:solidFill>
                <a:schemeClr val="tx1"/>
              </a:solidFill>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实用：企业与产品决策的拆分与组合，可通过企业知识库的代数化规范，配合云端技术平台，即时反应决策的互动关系</a:t>
            </a:r>
            <a:endParaRPr lang="en-US" altLang="zh-CN" sz="1799" dirty="0">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精确：系统代数提供了超越专业领域界限的代数化语法和语义，可帮助企业辩证并压缩，纯粹调度人类脑力仍然无法承载的复杂决策因果关系</a:t>
            </a:r>
            <a:endParaRPr lang="en-US" altLang="zh-CN" sz="1799" dirty="0">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可靠：战略性的系统决策应建构于完备且自洽的计算科学体系，</a:t>
            </a:r>
            <a:r>
              <a:rPr lang="en-US" altLang="zh-CN" sz="1799" dirty="0" err="1">
                <a:latin typeface="STXinwei" panose="02010800040101010101" pitchFamily="2" charset="-122"/>
                <a:ea typeface="STXinwei" panose="02010800040101010101" pitchFamily="2" charset="-122"/>
              </a:rPr>
              <a:t>AoS</a:t>
            </a:r>
            <a:r>
              <a:rPr lang="zh-CN" altLang="en-US" sz="1799" dirty="0">
                <a:latin typeface="STXinwei" panose="02010800040101010101" pitchFamily="2" charset="-122"/>
                <a:ea typeface="STXinwei" panose="02010800040101010101" pitchFamily="2" charset="-122"/>
              </a:rPr>
              <a:t>可辅助系统决策过程的客观数据表达，奠定超越时空尺度的可追溯的思辨准则。</a:t>
            </a:r>
            <a:endParaRPr lang="en-US" altLang="zh-CN" sz="1799" dirty="0">
              <a:latin typeface="STXinwei" panose="02010800040101010101" pitchFamily="2" charset="-122"/>
              <a:ea typeface="STXinwei" panose="02010800040101010101" pitchFamily="2" charset="-122"/>
            </a:endParaRPr>
          </a:p>
        </p:txBody>
      </p:sp>
      <p:sp>
        <p:nvSpPr>
          <p:cNvPr id="5" name="Oval 4">
            <a:extLst>
              <a:ext uri="{FF2B5EF4-FFF2-40B4-BE49-F238E27FC236}">
                <a16:creationId xmlns:a16="http://schemas.microsoft.com/office/drawing/2014/main" id="{230D0189-CA83-FC46-AE48-EA457D8E811B}"/>
              </a:ext>
            </a:extLst>
          </p:cNvPr>
          <p:cNvSpPr/>
          <p:nvPr/>
        </p:nvSpPr>
        <p:spPr>
          <a:xfrm>
            <a:off x="1725985" y="4533210"/>
            <a:ext cx="1171801" cy="424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系统代数</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err="1">
                <a:solidFill>
                  <a:schemeClr val="tx1"/>
                </a:solidFill>
                <a:latin typeface="STXinwei" panose="02010800040101010101" pitchFamily="2" charset="-122"/>
                <a:ea typeface="STXinwei" panose="02010800040101010101" pitchFamily="2" charset="-122"/>
              </a:rPr>
              <a:t>AoS</a:t>
            </a:r>
            <a:r>
              <a:rPr lang="zh-CN" alt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p:txBody>
      </p:sp>
      <p:pic>
        <p:nvPicPr>
          <p:cNvPr id="6" name="Picture 2" descr="Devsecops-Illustretion-ICon-1">
            <a:hlinkClick r:id="rId2"/>
            <a:extLst>
              <a:ext uri="{FF2B5EF4-FFF2-40B4-BE49-F238E27FC236}">
                <a16:creationId xmlns:a16="http://schemas.microsoft.com/office/drawing/2014/main" id="{C3A15293-4DE6-EB4D-8A02-5A5E9A8A41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81218" y="3948898"/>
            <a:ext cx="1656703" cy="108724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C22C38DB-A9C7-7740-8E61-5508013BD9C1}"/>
              </a:ext>
            </a:extLst>
          </p:cNvPr>
          <p:cNvCxnSpPr>
            <a:stCxn id="5" idx="7"/>
            <a:endCxn id="6" idx="1"/>
          </p:cNvCxnSpPr>
          <p:nvPr/>
        </p:nvCxnSpPr>
        <p:spPr>
          <a:xfrm flipV="1">
            <a:off x="2726179" y="4492520"/>
            <a:ext cx="755039" cy="10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D58DA75-BFDB-A948-BCCE-A2896D7E163B}"/>
              </a:ext>
            </a:extLst>
          </p:cNvPr>
          <p:cNvCxnSpPr>
            <a:cxnSpLocks/>
            <a:stCxn id="6" idx="3"/>
            <a:endCxn id="12" idx="1"/>
          </p:cNvCxnSpPr>
          <p:nvPr/>
        </p:nvCxnSpPr>
        <p:spPr>
          <a:xfrm flipV="1">
            <a:off x="5137921" y="4303833"/>
            <a:ext cx="835502" cy="188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What Is AIOps and Why Does Your Business Need It?">
            <a:extLst>
              <a:ext uri="{FF2B5EF4-FFF2-40B4-BE49-F238E27FC236}">
                <a16:creationId xmlns:a16="http://schemas.microsoft.com/office/drawing/2014/main" id="{25E2E98C-09B6-BB43-B992-92DE7D2E61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73423" y="3817979"/>
            <a:ext cx="2149340" cy="97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006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404719" y="170626"/>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507496" y="521490"/>
            <a:ext cx="8387855" cy="423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99"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sz="1499" dirty="0">
                <a:latin typeface="STXinwei" panose="02010800040101010101" pitchFamily="2" charset="-122"/>
                <a:ea typeface="STXinwei" panose="02010800040101010101" pitchFamily="2" charset="-122"/>
              </a:rPr>
              <a:t>印尼的国家领导阶层相对年轻 、并且充满了成长与扩张的雄心壮志</a:t>
            </a:r>
            <a:endParaRPr lang="en-US" altLang="zh-CN" sz="1499" dirty="0">
              <a:latin typeface="STXinwei" panose="02010800040101010101" pitchFamily="2" charset="-122"/>
              <a:ea typeface="STXinwei" panose="02010800040101010101" pitchFamily="2" charset="-122"/>
            </a:endParaRPr>
          </a:p>
          <a:p>
            <a:pPr lvl="2"/>
            <a:r>
              <a:rPr lang="zh-CN" altLang="en-US" sz="1050" dirty="0">
                <a:latin typeface="STXinwei" panose="02010800040101010101" pitchFamily="2" charset="-122"/>
                <a:ea typeface="STXinwei" panose="02010800040101010101" pitchFamily="2" charset="-122"/>
              </a:rPr>
              <a:t>人口：二亿七千万，年龄中位数三十岁</a:t>
            </a:r>
          </a:p>
          <a:p>
            <a:pPr lvl="1"/>
            <a:r>
              <a:rPr lang="zh-CN" altLang="en-US" sz="1499" dirty="0">
                <a:latin typeface="STXinwei" panose="02010800040101010101" pitchFamily="2" charset="-122"/>
                <a:ea typeface="STXinwei" panose="02010800040101010101" pitchFamily="2" charset="-122"/>
              </a:rPr>
              <a:t>国家层次的人工智能布局，无可避免地要从本地化的教育内容着手 </a:t>
            </a:r>
            <a:endParaRPr lang="en-US" altLang="zh-CN" sz="1499" dirty="0">
              <a:latin typeface="STXinwei" panose="02010800040101010101" pitchFamily="2" charset="-122"/>
              <a:ea typeface="STXinwei" panose="02010800040101010101" pitchFamily="2" charset="-122"/>
            </a:endParaRPr>
          </a:p>
          <a:p>
            <a:pPr lvl="2"/>
            <a:r>
              <a:rPr lang="zh-CN" altLang="en-US" sz="1050" dirty="0">
                <a:latin typeface="STXinwei" panose="02010800040101010101" pitchFamily="2" charset="-122"/>
                <a:ea typeface="STXinwei" panose="02010800040101010101" pitchFamily="2" charset="-122"/>
              </a:rPr>
              <a:t>法律规定要有百分之二十五的本土原生内容</a:t>
            </a:r>
          </a:p>
          <a:p>
            <a:pPr lvl="1"/>
            <a:r>
              <a:rPr lang="zh-CN" altLang="en-US" sz="1499" dirty="0">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sz="1499" dirty="0">
                <a:latin typeface="STXinwei" panose="02010800040101010101" pitchFamily="2" charset="-122"/>
                <a:ea typeface="STXinwei" panose="02010800040101010101" pitchFamily="2" charset="-122"/>
              </a:rPr>
              <a:t>适任</a:t>
            </a:r>
            <a:r>
              <a:rPr lang="zh-CN" altLang="en-US" sz="1499" dirty="0">
                <a:latin typeface="STXinwei" panose="02010800040101010101" pitchFamily="2" charset="-122"/>
                <a:ea typeface="STXinwei" panose="02010800040101010101" pitchFamily="2" charset="-122"/>
              </a:rPr>
              <a:t>此事</a:t>
            </a:r>
          </a:p>
          <a:p>
            <a:pPr lvl="1"/>
            <a:r>
              <a:rPr lang="zh-CN" altLang="en-US" sz="1499" dirty="0">
                <a:latin typeface="STXinwei" panose="02010800040101010101" pitchFamily="2" charset="-122"/>
                <a:ea typeface="STXinwei" panose="02010800040101010101" pitchFamily="2" charset="-122"/>
              </a:rPr>
              <a:t>华为可通过其国家人工智能战略项目为印尼政府提供人工智能技术的科普与培训课程，从而帮助印尼政府建立基于科学化决策方法论的资源治理方法：</a:t>
            </a:r>
          </a:p>
          <a:p>
            <a:pPr lvl="1"/>
            <a:r>
              <a:rPr lang="zh-CN" altLang="en-US" sz="1499" dirty="0">
                <a:latin typeface="STXinwei" panose="02010800040101010101" pitchFamily="2" charset="-122"/>
                <a:ea typeface="STXinwei" panose="02010800040101010101" pitchFamily="2" charset="-122"/>
              </a:rPr>
              <a:t>基于代数化元语言的知识架构，帮助印尼这个疆域辽阔并文化多元的国家，通过统一的可计算数据载体，提供所有参与者</a:t>
            </a:r>
            <a:r>
              <a:rPr lang="zh-CN" altLang="en-US" sz="1499" dirty="0">
                <a:solidFill>
                  <a:srgbClr val="FF0000"/>
                </a:solidFill>
                <a:latin typeface="STXinwei" panose="02010800040101010101" pitchFamily="2" charset="-122"/>
                <a:ea typeface="STXinwei" panose="02010800040101010101" pitchFamily="2" charset="-122"/>
              </a:rPr>
              <a:t>可靠</a:t>
            </a:r>
            <a:r>
              <a:rPr lang="zh-CN" altLang="en-US" sz="1499" dirty="0">
                <a:latin typeface="STXinwei" panose="02010800040101010101" pitchFamily="2" charset="-122"/>
                <a:ea typeface="STXinwei" panose="02010800040101010101" pitchFamily="2" charset="-122"/>
              </a:rPr>
              <a:t>、</a:t>
            </a:r>
            <a:r>
              <a:rPr lang="zh-CN" altLang="en-US" sz="1499" dirty="0">
                <a:solidFill>
                  <a:srgbClr val="FF0000"/>
                </a:solidFill>
                <a:latin typeface="STXinwei" panose="02010800040101010101" pitchFamily="2" charset="-122"/>
                <a:ea typeface="STXinwei" panose="02010800040101010101" pitchFamily="2" charset="-122"/>
              </a:rPr>
              <a:t>精确</a:t>
            </a:r>
            <a:r>
              <a:rPr lang="zh-CN" altLang="en-US" sz="1499" dirty="0">
                <a:latin typeface="STXinwei" panose="02010800040101010101" pitchFamily="2" charset="-122"/>
                <a:ea typeface="STXinwei" panose="02010800040101010101" pitchFamily="2" charset="-122"/>
              </a:rPr>
              <a:t>、</a:t>
            </a:r>
            <a:r>
              <a:rPr lang="zh-CN" altLang="en-US" sz="1499" dirty="0">
                <a:solidFill>
                  <a:srgbClr val="FF0000"/>
                </a:solidFill>
                <a:latin typeface="STXinwei" panose="02010800040101010101" pitchFamily="2" charset="-122"/>
                <a:ea typeface="STXinwei" panose="02010800040101010101" pitchFamily="2" charset="-122"/>
              </a:rPr>
              <a:t>实用</a:t>
            </a:r>
            <a:r>
              <a:rPr lang="zh-CN" altLang="en-US" sz="1499" dirty="0">
                <a:latin typeface="STXinwei" panose="02010800040101010101" pitchFamily="2" charset="-122"/>
                <a:ea typeface="STXinwei" panose="02010800040101010101" pitchFamily="2" charset="-122"/>
              </a:rPr>
              <a:t>的决策信息、超越巴别塔的诅咒。</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03361" y="163009"/>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参考文献</a:t>
            </a: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TBD</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12808" name="内容占位符 2"/>
          <p:cNvSpPr txBox="1"/>
          <p:nvPr/>
        </p:nvSpPr>
        <p:spPr>
          <a:xfrm>
            <a:off x="379947" y="751413"/>
            <a:ext cx="8281331" cy="204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55" tIns="34255" rIns="34255" bIns="34255">
            <a:spAutoFit/>
          </a:bodyPr>
          <a:lstStyle/>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Lawvere, William; Schanuel, Stephen (January 8, 2009). Conceptual Mathematics_A First Introduction to Categories (2nd ed.) Cambridge University Press. </a:t>
            </a:r>
            <a:endParaRPr lang="en-US" sz="900" dirty="0">
              <a:hlinkClick r:id="rId2"/>
            </a:endParaRP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Lamport, Leslie (2020). Specifying Systems: The TLA+ Language and Tools for Hardware and Software Engineers. Microsoft Research.</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Simmons, Willard; Crawley, Edward (May 2009). "Algebra of Systems: A Metalanguage for Model Synthesis and Evaluation" (PDF). IEEE TRANSACTIONS ON SYSTEMS, MAN, AND CYBERNETICS.</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Fong, Brendon (2016). The Algebra of Open and Interconnected Systems (PDF) (Ph.D.), University of Oxford</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(31 Jan 2005). A Meta-language for Systems Architecting (PDF) (Ph.D.), MIT</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i="1" dirty="0" err="1">
                <a:sym typeface="微软雅黑"/>
              </a:rPr>
              <a:t>Cousot</a:t>
            </a:r>
            <a:r>
              <a:rPr lang="en-US" sz="900" i="1" dirty="0">
                <a:sym typeface="微软雅黑"/>
              </a:rPr>
              <a:t>, Patrick; </a:t>
            </a:r>
            <a:r>
              <a:rPr lang="en-US" sz="900" i="1" dirty="0" err="1">
                <a:sym typeface="微软雅黑"/>
              </a:rPr>
              <a:t>Cousot</a:t>
            </a:r>
            <a:r>
              <a:rPr lang="en-US" sz="900" i="1" dirty="0">
                <a:sym typeface="微软雅黑"/>
              </a:rPr>
              <a:t>, </a:t>
            </a:r>
            <a:r>
              <a:rPr lang="en-US" sz="900" i="1" dirty="0" err="1">
                <a:sym typeface="微软雅黑"/>
              </a:rPr>
              <a:t>Radhia</a:t>
            </a:r>
            <a:r>
              <a:rPr lang="en-US" sz="900" i="1" dirty="0">
                <a:sym typeface="微软雅黑"/>
              </a:rPr>
              <a:t> (1977). </a:t>
            </a:r>
            <a:r>
              <a:rPr lang="en-US" sz="900" i="1" dirty="0">
                <a:sym typeface="微软雅黑"/>
                <a:hlinkClick r:id="rId3"/>
              </a:rPr>
              <a:t>Abstract interpretation: a unified lattice model for static analysis of programs by construction or approximation of fixpoints</a:t>
            </a:r>
            <a:r>
              <a:rPr lang="en-US" sz="900" i="1" dirty="0">
                <a:sym typeface="微软雅黑"/>
              </a:rPr>
              <a:t> (PDF). 4th POPL. </a:t>
            </a:r>
            <a:r>
              <a:rPr lang="en-US" sz="900" b="1" i="1" dirty="0">
                <a:sym typeface="微软雅黑"/>
              </a:rPr>
              <a:t>local page</a:t>
            </a:r>
            <a:r>
              <a:rPr lang="en-US" sz="900" i="1" dirty="0">
                <a:sym typeface="微软雅黑"/>
              </a:rPr>
              <a:t>: ACM Press. p. 238-252.</a:t>
            </a:r>
            <a:endParaRPr lang="en-US" sz="9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03361" y="163009"/>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参考文献</a:t>
            </a: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TBD</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12808" name="内容占位符 2"/>
          <p:cNvSpPr txBox="1"/>
          <p:nvPr/>
        </p:nvSpPr>
        <p:spPr>
          <a:xfrm>
            <a:off x="379947" y="751413"/>
            <a:ext cx="8281331" cy="204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55" tIns="34255" rIns="34255" bIns="34255">
            <a:spAutoFit/>
          </a:bodyPr>
          <a:lstStyle/>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Lawvere, William; Schanuel, Stephen (January 8, 2009). Conceptual Mathematics_A First Introduction to Categories (2nd ed.) Cambridge University Press. </a:t>
            </a:r>
            <a:endParaRPr lang="en-US" sz="900" dirty="0">
              <a:hlinkClick r:id="rId2"/>
            </a:endParaRP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Lamport, Leslie (2020). Specifying Systems: The TLA+ Language and Tools for Hardware and Software Engineers. Microsoft Research.</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Simmons, Willard; Crawley, Edward (May 2009). "Algebra of Systems: A Metalanguage for Model Synthesis and Evaluation" (PDF). IEEE TRANSACTIONS ON SYSTEMS, MAN, AND CYBERNETICS.</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Fong, Brendon (2016). The Algebra of Open and Interconnected Systems (PDF) (Ph.D.), University of Oxford</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(31 Jan 2005). A Meta-language for Systems Architecting (PDF) (Ph.D.), MIT</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i="1" dirty="0" err="1">
                <a:sym typeface="微软雅黑"/>
              </a:rPr>
              <a:t>Cousot</a:t>
            </a:r>
            <a:r>
              <a:rPr lang="en-US" sz="900" i="1" dirty="0">
                <a:sym typeface="微软雅黑"/>
              </a:rPr>
              <a:t>, Patrick; </a:t>
            </a:r>
            <a:r>
              <a:rPr lang="en-US" sz="900" i="1" dirty="0" err="1">
                <a:sym typeface="微软雅黑"/>
              </a:rPr>
              <a:t>Cousot</a:t>
            </a:r>
            <a:r>
              <a:rPr lang="en-US" sz="900" i="1" dirty="0">
                <a:sym typeface="微软雅黑"/>
              </a:rPr>
              <a:t>, </a:t>
            </a:r>
            <a:r>
              <a:rPr lang="en-US" sz="900" i="1" dirty="0" err="1">
                <a:sym typeface="微软雅黑"/>
              </a:rPr>
              <a:t>Radhia</a:t>
            </a:r>
            <a:r>
              <a:rPr lang="en-US" sz="900" i="1" dirty="0">
                <a:sym typeface="微软雅黑"/>
              </a:rPr>
              <a:t> (1977). </a:t>
            </a:r>
            <a:r>
              <a:rPr lang="en-US" sz="900" i="1" dirty="0">
                <a:sym typeface="微软雅黑"/>
                <a:hlinkClick r:id="rId3"/>
              </a:rPr>
              <a:t>Abstract interpretation: a unified lattice model for static analysis of programs by construction or approximation of fixpoints</a:t>
            </a:r>
            <a:r>
              <a:rPr lang="en-US" sz="900" i="1" dirty="0">
                <a:sym typeface="微软雅黑"/>
              </a:rPr>
              <a:t> (PDF). 4th POPL. </a:t>
            </a:r>
            <a:r>
              <a:rPr lang="en-US" sz="900" b="1" i="1" dirty="0">
                <a:sym typeface="微软雅黑"/>
              </a:rPr>
              <a:t>local page</a:t>
            </a:r>
            <a:r>
              <a:rPr lang="en-US" sz="900" i="1" dirty="0">
                <a:sym typeface="微软雅黑"/>
              </a:rPr>
              <a:t>: ACM Press. p. 238-252.</a:t>
            </a:r>
            <a:endParaRPr lang="en-US" sz="9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Criteria: Check if our strategy works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
        <p:nvSpPr>
          <p:cNvPr id="3" name="Rectangle 2">
            <a:extLst>
              <a:ext uri="{FF2B5EF4-FFF2-40B4-BE49-F238E27FC236}">
                <a16:creationId xmlns:a16="http://schemas.microsoft.com/office/drawing/2014/main" id="{ED752952-AAB4-2D48-8A5F-A09F1F49C73B}"/>
              </a:ext>
            </a:extLst>
          </p:cNvPr>
          <p:cNvSpPr/>
          <p:nvPr/>
        </p:nvSpPr>
        <p:spPr>
          <a:xfrm>
            <a:off x="1359816" y="1929041"/>
            <a:ext cx="6424367" cy="1569660"/>
          </a:xfrm>
          <a:prstGeom prst="rect">
            <a:avLst/>
          </a:prstGeom>
        </p:spPr>
        <p:txBody>
          <a:bodyPr wrap="square">
            <a:spAutoFit/>
          </a:bodyPr>
          <a:lstStyle/>
          <a:p>
            <a:pPr>
              <a:buFont typeface="+mj-lt"/>
              <a:buAutoNum type="arabicPeriod"/>
            </a:pPr>
            <a:r>
              <a:rPr lang="en-US" sz="3200" dirty="0">
                <a:solidFill>
                  <a:schemeClr val="tx1"/>
                </a:solidFill>
              </a:rPr>
              <a:t>Compliant with math insights</a:t>
            </a:r>
          </a:p>
          <a:p>
            <a:pPr>
              <a:buFont typeface="+mj-lt"/>
              <a:buAutoNum type="arabicPeriod"/>
            </a:pPr>
            <a:r>
              <a:rPr lang="en-US" sz="3200" dirty="0">
                <a:solidFill>
                  <a:schemeClr val="tx1"/>
                </a:solidFill>
              </a:rPr>
              <a:t>Intuitive for human recognition</a:t>
            </a:r>
          </a:p>
          <a:p>
            <a:pPr>
              <a:buFont typeface="+mj-lt"/>
              <a:buAutoNum type="arabicPeriod"/>
            </a:pPr>
            <a:r>
              <a:rPr lang="en-US" sz="3200" dirty="0">
                <a:solidFill>
                  <a:schemeClr val="tx1"/>
                </a:solidFill>
              </a:rPr>
              <a:t>Utilize Latest Technologies</a:t>
            </a:r>
          </a:p>
        </p:txBody>
      </p:sp>
    </p:spTree>
    <p:extLst>
      <p:ext uri="{BB962C8B-B14F-4D97-AF65-F5344CB8AC3E}">
        <p14:creationId xmlns:p14="http://schemas.microsoft.com/office/powerpoint/2010/main" val="848431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Conditional Statements</a:t>
            </a:r>
          </a:p>
          <a:p>
            <a:pPr lvl="1" indent="-342900">
              <a:buSzPts val="1800"/>
              <a:buFont typeface="Arial"/>
              <a:buChar char="●"/>
            </a:pPr>
            <a:r>
              <a:rPr lang="en-US" dirty="0">
                <a:solidFill>
                  <a:schemeClr val="tx1"/>
                </a:solidFill>
              </a:rPr>
              <a:t>Compliant with math insights?</a:t>
            </a:r>
          </a:p>
          <a:p>
            <a:pPr lvl="1" indent="-342900">
              <a:buSzPts val="1800"/>
              <a:buFont typeface="Arial"/>
              <a:buChar char="●"/>
            </a:pPr>
            <a:r>
              <a:rPr lang="en-US" dirty="0">
                <a:solidFill>
                  <a:schemeClr val="tx1"/>
                </a:solidFill>
              </a:rPr>
              <a:t>Intuitive for human cognition?</a:t>
            </a:r>
          </a:p>
          <a:p>
            <a:pPr lvl="1" indent="-342900">
              <a:buSzPts val="1800"/>
              <a:buFont typeface="Arial"/>
              <a:buChar char="●"/>
            </a:pPr>
            <a:r>
              <a:rPr lang="en-US" dirty="0">
                <a:solidFill>
                  <a:schemeClr val="tx1"/>
                </a:solidFill>
              </a:rPr>
              <a:t>Utilize latest technologies?</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Matching Output and Inputs</a:t>
            </a:r>
          </a:p>
          <a:p>
            <a:pPr lvl="1" indent="-342900">
              <a:buSzPts val="1800"/>
              <a:buFont typeface="Arial"/>
              <a:buChar char="●"/>
            </a:pPr>
            <a:r>
              <a:rPr lang="en-US" dirty="0">
                <a:solidFill>
                  <a:schemeClr val="bg1"/>
                </a:solidFill>
              </a:rPr>
              <a:t>Category Theory as a Universal Construct</a:t>
            </a:r>
          </a:p>
          <a:p>
            <a:pPr lvl="1" indent="-342900">
              <a:buSzPts val="1800"/>
              <a:buFont typeface="Arial"/>
              <a:buChar char="●"/>
            </a:pPr>
            <a:r>
              <a:rPr lang="en-US" dirty="0">
                <a:solidFill>
                  <a:schemeClr val="bg1"/>
                </a:solidFill>
              </a:rPr>
              <a:t>Analogy in terms of linked structures and stretching geometries</a:t>
            </a:r>
          </a:p>
          <a:p>
            <a:pPr lvl="1" indent="-342900">
              <a:buSzPts val="1800"/>
              <a:buFont typeface="Arial"/>
              <a:buChar char="●"/>
            </a:pPr>
            <a:r>
              <a:rPr lang="en-US" dirty="0">
                <a:solidFill>
                  <a:schemeClr val="bg1"/>
                </a:solidFill>
              </a:rPr>
              <a:t>Data Collection, Computing and Visualization Technologies</a:t>
            </a:r>
          </a:p>
        </p:txBody>
      </p:sp>
    </p:spTree>
    <p:extLst>
      <p:ext uri="{BB962C8B-B14F-4D97-AF65-F5344CB8AC3E}">
        <p14:creationId xmlns:p14="http://schemas.microsoft.com/office/powerpoint/2010/main" val="2849848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57</a:t>
            </a:fld>
            <a:endParaRPr lang="en-TW"/>
          </a:p>
        </p:txBody>
      </p:sp>
    </p:spTree>
    <p:extLst>
      <p:ext uri="{BB962C8B-B14F-4D97-AF65-F5344CB8AC3E}">
        <p14:creationId xmlns:p14="http://schemas.microsoft.com/office/powerpoint/2010/main" val="3797864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58</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311700" y="196587"/>
            <a:ext cx="8520600" cy="572700"/>
          </a:xfrm>
          <a:prstGeom prst="rect">
            <a:avLst/>
          </a:prstGeom>
        </p:spPr>
        <p:txBody>
          <a:bodyPr/>
          <a:lstStyle/>
          <a:p>
            <a:pPr algn="ctr"/>
            <a:r>
              <a:rPr dirty="0"/>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59</a:t>
            </a:fld>
            <a:endParaRPr lang="en-TW"/>
          </a:p>
        </p:txBody>
      </p:sp>
    </p:spTree>
    <p:extLst>
      <p:ext uri="{BB962C8B-B14F-4D97-AF65-F5344CB8AC3E}">
        <p14:creationId xmlns:p14="http://schemas.microsoft.com/office/powerpoint/2010/main" val="327198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同伦性(Homotopy)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5" name="Picture 4">
            <a:hlinkClick r:id="rId3"/>
            <a:extLst>
              <a:ext uri="{FF2B5EF4-FFF2-40B4-BE49-F238E27FC236}">
                <a16:creationId xmlns:a16="http://schemas.microsoft.com/office/drawing/2014/main" id="{C2CDD4B7-23CC-8B42-9ADF-8E653FABC4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4532" y="1017725"/>
            <a:ext cx="5674936" cy="3949313"/>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5966" y="173470"/>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chemeClr val="tx1"/>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Arial"/>
                <a:cs typeface="Arial"/>
                <a:sym typeface="Arial"/>
              </a:rPr>
              <a:t>Image credits: </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http://</a:t>
            </a:r>
            <a:r>
              <a:rPr kumimoji="0" lang="en-US" sz="1050" b="0" i="0" u="none" strike="noStrike" kern="0" cap="none" spc="0" normalizeH="0" baseline="0" noProof="0" dirty="0" err="1">
                <a:ln>
                  <a:noFill/>
                </a:ln>
                <a:solidFill>
                  <a:schemeClr val="tx1"/>
                </a:solidFill>
                <a:effectLst/>
                <a:uLnTx/>
                <a:uFillTx/>
                <a:latin typeface="Arial"/>
                <a:cs typeface="Arial"/>
                <a:sym typeface="Arial"/>
                <a:hlinkClick r:id="rId2"/>
              </a:rPr>
              <a:t>verses.io</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 </a:t>
            </a:r>
            <a:endParaRPr kumimoji="0" lang="en-US" sz="1050" b="0" i="0" u="none" strike="noStrike" kern="0" cap="none" spc="0" normalizeH="0" baseline="0" noProof="0" dirty="0">
              <a:ln>
                <a:noFill/>
              </a:ln>
              <a:solidFill>
                <a:schemeClr val="tx1"/>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7">
            <a:hlinkClick r:id="rId4"/>
            <a:extLst>
              <a:ext uri="{FF2B5EF4-FFF2-40B4-BE49-F238E27FC236}">
                <a16:creationId xmlns:a16="http://schemas.microsoft.com/office/drawing/2014/main" id="{549F9799-E7A0-2744-AD0F-D3D4AAAC48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864" y="1455656"/>
            <a:ext cx="2204781" cy="1408719"/>
          </a:xfrm>
          <a:prstGeom prst="rect">
            <a:avLst/>
          </a:prstGeom>
        </p:spPr>
      </p:pic>
      <p:pic>
        <p:nvPicPr>
          <p:cNvPr id="9" name="Picture 8">
            <a:hlinkClick r:id="rId6"/>
            <a:extLst>
              <a:ext uri="{FF2B5EF4-FFF2-40B4-BE49-F238E27FC236}">
                <a16:creationId xmlns:a16="http://schemas.microsoft.com/office/drawing/2014/main" id="{93119E90-8636-ED4B-BFB3-D60BB17629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5864" y="3118291"/>
            <a:ext cx="2204780" cy="1534355"/>
          </a:xfrm>
          <a:prstGeom prst="rect">
            <a:avLst/>
          </a:prstGeom>
        </p:spPr>
      </p:pic>
    </p:spTree>
    <p:extLst>
      <p:ext uri="{BB962C8B-B14F-4D97-AF65-F5344CB8AC3E}">
        <p14:creationId xmlns:p14="http://schemas.microsoft.com/office/powerpoint/2010/main" val="1940855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86683"/>
            <a:ext cx="8520600" cy="572700"/>
          </a:xfrm>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774268"/>
            <a:chOff x="545567" y="1557384"/>
            <a:chExt cx="3778707" cy="2565580"/>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1134239" y="3913751"/>
              <a:ext cx="2601362" cy="209213"/>
            </a:xfrm>
            <a:prstGeom prst="rect">
              <a:avLst/>
            </a:prstGeom>
            <a:noFill/>
          </p:spPr>
          <p:txBody>
            <a:bodyPr wrap="none" rtlCol="0">
              <a:spAutoFit/>
            </a:bodyPr>
            <a:lstStyle/>
            <a:p>
              <a:pPr algn="ctr"/>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143533"/>
            <a:ext cx="8520600" cy="572700"/>
          </a:xfrm>
          <a:prstGeom prst="rect">
            <a:avLst/>
          </a:prstGeom>
        </p:spPr>
        <p:txBody>
          <a:bodyPr/>
          <a:lstStyle/>
          <a:p>
            <a:pPr algn="ctr"/>
            <a:r>
              <a:rPr lang="en-US" dirty="0"/>
              <a:t>Paths as sequences of “Actions”</a:t>
            </a:r>
            <a:br>
              <a:rPr lang="en-US" dirty="0"/>
            </a:br>
            <a:r>
              <a:rPr lang="en-US" sz="1800" dirty="0"/>
              <a:t>with assigned names (state values)</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2901384" y="4637389"/>
            <a:ext cx="4919937" cy="307777"/>
          </a:xfrm>
          <a:prstGeom prst="rect">
            <a:avLst/>
          </a:prstGeom>
          <a:noFill/>
        </p:spPr>
        <p:txBody>
          <a:bodyPr wrap="none" rtlCol="0">
            <a:spAutoFit/>
          </a:bodyPr>
          <a:lstStyle/>
          <a:p>
            <a:pPr algn="ctr"/>
            <a:r>
              <a:rPr lang="en-TW" dirty="0"/>
              <a:t>Video Link: </a:t>
            </a:r>
            <a:r>
              <a:rPr lang="en-US" dirty="0">
                <a:hlinkClick r:id="rId2"/>
              </a:rPr>
              <a:t>http://lamport.azurewebsites.net/video/intro.html</a:t>
            </a:r>
            <a:endParaRPr lang="en-TW" dirty="0"/>
          </a:p>
        </p:txBody>
      </p:sp>
      <p:pic>
        <p:nvPicPr>
          <p:cNvPr id="21506" name="Picture 2">
            <a:hlinkClick r:id="rId3"/>
            <a:extLst>
              <a:ext uri="{FF2B5EF4-FFF2-40B4-BE49-F238E27FC236}">
                <a16:creationId xmlns:a16="http://schemas.microsoft.com/office/drawing/2014/main" id="{4A5E12A7-A159-B14C-A5F4-ACA95AAB94B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4918" y="1668545"/>
            <a:ext cx="1933681" cy="24132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6719C22-5846-E942-9CD8-CEE2F08B89BB}"/>
              </a:ext>
            </a:extLst>
          </p:cNvPr>
          <p:cNvPicPr>
            <a:picLocks noChangeAspect="1"/>
          </p:cNvPicPr>
          <p:nvPr/>
        </p:nvPicPr>
        <p:blipFill>
          <a:blip r:embed="rId5"/>
          <a:stretch>
            <a:fillRect/>
          </a:stretch>
        </p:blipFill>
        <p:spPr>
          <a:xfrm>
            <a:off x="2370559" y="1122652"/>
            <a:ext cx="5981589" cy="3355773"/>
          </a:xfrm>
          <a:prstGeom prst="rect">
            <a:avLst/>
          </a:prstGeom>
        </p:spPr>
      </p:pic>
      <p:pic>
        <p:nvPicPr>
          <p:cNvPr id="3" name="Picture 2">
            <a:extLst>
              <a:ext uri="{FF2B5EF4-FFF2-40B4-BE49-F238E27FC236}">
                <a16:creationId xmlns:a16="http://schemas.microsoft.com/office/drawing/2014/main" id="{669FC261-E8F9-B24B-9986-E16FE4497E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46255" y="2968149"/>
            <a:ext cx="4251488" cy="1433570"/>
          </a:xfrm>
          <a:prstGeom prst="rect">
            <a:avLst/>
          </a:prstGeom>
        </p:spPr>
      </p:pic>
    </p:spTree>
    <p:extLst>
      <p:ext uri="{BB962C8B-B14F-4D97-AF65-F5344CB8AC3E}">
        <p14:creationId xmlns:p14="http://schemas.microsoft.com/office/powerpoint/2010/main" val="3469551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553599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4039932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103695" y="1021029"/>
            <a:ext cx="49113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Technologically</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Feasible</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38113969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700" y="445025"/>
            <a:ext cx="8709458" cy="572700"/>
          </a:xfrm>
          <a:prstGeom prst="rect">
            <a:avLst/>
          </a:prstGeom>
        </p:spPr>
        <p:txBody>
          <a:bodyPr/>
          <a:lstStyle/>
          <a:p>
            <a:pPr algn="ctr"/>
            <a:r>
              <a:rPr lang="en-US" dirty="0"/>
              <a:t>Representing Types (names with intensive properties)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379787" y="460610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606101"/>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0548" y="2271135"/>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
        <p:nvSpPr>
          <p:cNvPr id="4" name="TextBox 3">
            <a:extLst>
              <a:ext uri="{FF2B5EF4-FFF2-40B4-BE49-F238E27FC236}">
                <a16:creationId xmlns:a16="http://schemas.microsoft.com/office/drawing/2014/main" id="{C5545F62-30A1-0B4A-A3BD-1C38F85A00F0}"/>
              </a:ext>
            </a:extLst>
          </p:cNvPr>
          <p:cNvSpPr txBox="1"/>
          <p:nvPr/>
        </p:nvSpPr>
        <p:spPr>
          <a:xfrm>
            <a:off x="546603" y="1275098"/>
            <a:ext cx="2845442" cy="738664"/>
          </a:xfrm>
          <a:prstGeom prst="rect">
            <a:avLst/>
          </a:prstGeom>
          <a:noFill/>
        </p:spPr>
        <p:txBody>
          <a:bodyPr wrap="square" rtlCol="0">
            <a:spAutoFit/>
          </a:bodyPr>
          <a:lstStyle/>
          <a:p>
            <a:pPr algn="ctr"/>
            <a:r>
              <a:rPr lang="en-TW" dirty="0"/>
              <a:t>IN a tautological statement, all unique namespaces will possess the same logical meaning.</a:t>
            </a:r>
          </a:p>
        </p:txBody>
      </p:sp>
    </p:spTree>
    <p:extLst>
      <p:ext uri="{BB962C8B-B14F-4D97-AF65-F5344CB8AC3E}">
        <p14:creationId xmlns:p14="http://schemas.microsoft.com/office/powerpoint/2010/main" val="116806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br>
              <a:rPr lang="en-TW" dirty="0"/>
            </a:br>
            <a:r>
              <a:rPr lang="en-TW" sz="1400" dirty="0"/>
              <a:t>(the trick of converting a problem to a simple domain and back)</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complements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524276" y="1967285"/>
            <a:ext cx="809548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(Logical) Propositions are types.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Types can be given concrete names.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Significant amount of logical reasoning can be automated.</a:t>
            </a:r>
          </a:p>
        </p:txBody>
      </p:sp>
    </p:spTree>
    <p:extLst>
      <p:ext uri="{BB962C8B-B14F-4D97-AF65-F5344CB8AC3E}">
        <p14:creationId xmlns:p14="http://schemas.microsoft.com/office/powerpoint/2010/main" val="17160994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461153"/>
            <a:ext cx="8520600" cy="1970203"/>
          </a:xfrm>
        </p:spPr>
        <p:txBody>
          <a:bodyPr/>
          <a:lstStyle/>
          <a:p>
            <a:pPr marL="0" indent="0" algn="ctr">
              <a:buNone/>
            </a:pPr>
            <a:r>
              <a:rPr lang="en-US" sz="3600" dirty="0">
                <a:latin typeface="Arial Rounded MT Bold" panose="020F0704030504030204" pitchFamily="34" charset="77"/>
              </a:rPr>
              <a:t>The nature of “arrow” and its Universal expressive powers in Knowledge Representation</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9002474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A CPU with One instruction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352512" y="3908406"/>
            <a:ext cx="4102405" cy="246221"/>
          </a:xfrm>
          <a:prstGeom prst="rect">
            <a:avLst/>
          </a:prstGeom>
          <a:solidFill>
            <a:schemeClr val="bg1"/>
          </a:solidFill>
        </p:spPr>
        <p:txBody>
          <a:bodyPr wrap="none" rtlCol="0">
            <a:spAutoFit/>
          </a:bodyPr>
          <a:lstStyle/>
          <a:p>
            <a:r>
              <a:rPr lang="en-TW" sz="1000" dirty="0">
                <a:solidFill>
                  <a:schemeClr val="tx1"/>
                </a:solidFill>
              </a:rPr>
              <a:t>Stephen Dolan’s </a:t>
            </a:r>
            <a:r>
              <a:rPr lang="en-TW" sz="1000" dirty="0">
                <a:solidFill>
                  <a:schemeClr val="tx1"/>
                </a:solidFill>
                <a:hlinkClick r:id="rId2"/>
              </a:rPr>
              <a:t>paper</a:t>
            </a:r>
            <a:r>
              <a:rPr lang="en-TW" sz="1000" dirty="0">
                <a:solidFill>
                  <a:schemeClr val="tx1"/>
                </a:solidFill>
              </a:rPr>
              <a:t> on Turing Completeness with one instruction</a:t>
            </a:r>
          </a:p>
        </p:txBody>
      </p:sp>
      <p:sp>
        <p:nvSpPr>
          <p:cNvPr id="6" name="TextBox 5">
            <a:extLst>
              <a:ext uri="{FF2B5EF4-FFF2-40B4-BE49-F238E27FC236}">
                <a16:creationId xmlns:a16="http://schemas.microsoft.com/office/drawing/2014/main" id="{E3123EB5-2771-024B-AFB2-760131F04F3C}"/>
              </a:ext>
            </a:extLst>
          </p:cNvPr>
          <p:cNvSpPr txBox="1"/>
          <p:nvPr/>
        </p:nvSpPr>
        <p:spPr>
          <a:xfrm>
            <a:off x="5422698" y="4493426"/>
            <a:ext cx="3044423" cy="307777"/>
          </a:xfrm>
          <a:prstGeom prst="rect">
            <a:avLst/>
          </a:prstGeom>
          <a:noFill/>
        </p:spPr>
        <p:txBody>
          <a:bodyPr wrap="none" rtlCol="0">
            <a:spAutoFit/>
          </a:bodyPr>
          <a:lstStyle/>
          <a:p>
            <a:r>
              <a:rPr lang="en-US" dirty="0">
                <a:hlinkClick r:id="rId3"/>
              </a:rPr>
              <a:t>https://youtu.be/jRZDnetjGuo?t=409</a:t>
            </a:r>
            <a:endParaRPr lang="en-TW" dirty="0"/>
          </a:p>
        </p:txBody>
      </p:sp>
      <p:pic>
        <p:nvPicPr>
          <p:cNvPr id="4" name="Picture 3">
            <a:hlinkClick r:id="rId3"/>
            <a:extLst>
              <a:ext uri="{FF2B5EF4-FFF2-40B4-BE49-F238E27FC236}">
                <a16:creationId xmlns:a16="http://schemas.microsoft.com/office/drawing/2014/main" id="{B79ED1AC-9911-CD44-8197-BA5F8663A7DD}"/>
              </a:ext>
            </a:extLst>
          </p:cNvPr>
          <p:cNvPicPr>
            <a:picLocks noChangeAspect="1"/>
          </p:cNvPicPr>
          <p:nvPr/>
        </p:nvPicPr>
        <p:blipFill>
          <a:blip r:embed="rId4"/>
          <a:stretch>
            <a:fillRect/>
          </a:stretch>
        </p:blipFill>
        <p:spPr>
          <a:xfrm>
            <a:off x="4450109" y="1258253"/>
            <a:ext cx="4199064" cy="2942281"/>
          </a:xfrm>
          <a:prstGeom prst="rect">
            <a:avLst/>
          </a:prstGeom>
        </p:spPr>
      </p:pic>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5"/>
          <a:stretch>
            <a:fillRect/>
          </a:stretch>
        </p:blipFill>
        <p:spPr>
          <a:xfrm>
            <a:off x="352512" y="1437364"/>
            <a:ext cx="3959393" cy="1843166"/>
          </a:xfrm>
          <a:prstGeom prst="rect">
            <a:avLst/>
          </a:prstGeom>
        </p:spPr>
      </p:pic>
    </p:spTree>
    <p:extLst>
      <p:ext uri="{BB962C8B-B14F-4D97-AF65-F5344CB8AC3E}">
        <p14:creationId xmlns:p14="http://schemas.microsoft.com/office/powerpoint/2010/main" val="489915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27364579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74</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516069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5968421" y="3942333"/>
            <a:ext cx="183896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7640" y="1259347"/>
            <a:ext cx="2740529" cy="2624806"/>
          </a:xfrm>
          <a:prstGeom prst="rect">
            <a:avLst/>
          </a:prstGeom>
        </p:spPr>
      </p:pic>
      <p:pic>
        <p:nvPicPr>
          <p:cNvPr id="5" name="Picture 2" descr="Knowledge Representation in Artificial intelligence">
            <a:hlinkClick r:id="rId3"/>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5831" y="1258114"/>
            <a:ext cx="3532269" cy="291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76A3-52E3-5D4B-8A13-C7AE42A94FEB}"/>
              </a:ext>
            </a:extLst>
          </p:cNvPr>
          <p:cNvSpPr txBox="1"/>
          <p:nvPr/>
        </p:nvSpPr>
        <p:spPr>
          <a:xfrm>
            <a:off x="1915225" y="4173165"/>
            <a:ext cx="1473480" cy="230832"/>
          </a:xfrm>
          <a:prstGeom prst="rect">
            <a:avLst/>
          </a:prstGeom>
          <a:noFill/>
        </p:spPr>
        <p:txBody>
          <a:bodyPr wrap="none" rtlCol="0">
            <a:spAutoFit/>
          </a:bodyPr>
          <a:lstStyle/>
          <a:p>
            <a:r>
              <a:rPr lang="en-TW" sz="900" dirty="0"/>
              <a:t>Image Source: </a:t>
            </a:r>
            <a:r>
              <a:rPr lang="en-TW" sz="900" dirty="0">
                <a:hlinkClick r:id="rId3"/>
              </a:rPr>
              <a:t>JavaPoint</a:t>
            </a:r>
            <a:endParaRPr lang="en-TW" sz="900" dirty="0"/>
          </a:p>
        </p:txBody>
      </p:sp>
    </p:spTree>
    <p:extLst>
      <p:ext uri="{BB962C8B-B14F-4D97-AF65-F5344CB8AC3E}">
        <p14:creationId xmlns:p14="http://schemas.microsoft.com/office/powerpoint/2010/main" val="35308138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625246" y="260359"/>
            <a:ext cx="78935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Modern Workflow of Human Actions</a:t>
            </a:r>
          </a:p>
        </p:txBody>
      </p:sp>
      <p:sp>
        <p:nvSpPr>
          <p:cNvPr id="6" name="TextBox 5">
            <a:extLst>
              <a:ext uri="{FF2B5EF4-FFF2-40B4-BE49-F238E27FC236}">
                <a16:creationId xmlns:a16="http://schemas.microsoft.com/office/drawing/2014/main" id="{7CFD76A3-52E3-5D4B-8A13-C7AE42A94FEB}"/>
              </a:ext>
            </a:extLst>
          </p:cNvPr>
          <p:cNvSpPr txBox="1"/>
          <p:nvPr/>
        </p:nvSpPr>
        <p:spPr>
          <a:xfrm>
            <a:off x="5945415" y="4812229"/>
            <a:ext cx="1428596" cy="230832"/>
          </a:xfrm>
          <a:prstGeom prst="rect">
            <a:avLst/>
          </a:prstGeom>
          <a:noFill/>
        </p:spPr>
        <p:txBody>
          <a:bodyPr wrap="none" rtlCol="0">
            <a:spAutoFit/>
          </a:bodyPr>
          <a:lstStyle/>
          <a:p>
            <a:r>
              <a:rPr lang="en-TW" sz="900" dirty="0"/>
              <a:t>Images from: </a:t>
            </a:r>
            <a:r>
              <a:rPr lang="en-TW" sz="900" dirty="0">
                <a:hlinkClick r:id="rId2"/>
              </a:rPr>
              <a:t>JavaPoint</a:t>
            </a:r>
            <a:endParaRPr lang="en-TW" sz="900" dirty="0"/>
          </a:p>
        </p:txBody>
      </p:sp>
      <p:pic>
        <p:nvPicPr>
          <p:cNvPr id="16386" name="Picture 2" descr="Knowledge Representation in Artificial intelligence">
            <a:hlinkClick r:id="rId2"/>
            <a:extLst>
              <a:ext uri="{FF2B5EF4-FFF2-40B4-BE49-F238E27FC236}">
                <a16:creationId xmlns:a16="http://schemas.microsoft.com/office/drawing/2014/main" id="{FB2138F2-46D4-A94C-9368-C90D8536C0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84969" y="1752178"/>
            <a:ext cx="3343062" cy="2072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nowledge Representation in Artificial intelligence">
            <a:hlinkClick r:id="rId2"/>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52363" y="1740984"/>
            <a:ext cx="1109292" cy="915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F434B2-E80D-A04F-ACE2-6820D9D49E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2345" y="1459719"/>
            <a:ext cx="4800020" cy="2700010"/>
          </a:xfrm>
          <a:prstGeom prst="rect">
            <a:avLst/>
          </a:prstGeom>
        </p:spPr>
      </p:pic>
      <p:sp>
        <p:nvSpPr>
          <p:cNvPr id="4" name="Right Arrow 3">
            <a:extLst>
              <a:ext uri="{FF2B5EF4-FFF2-40B4-BE49-F238E27FC236}">
                <a16:creationId xmlns:a16="http://schemas.microsoft.com/office/drawing/2014/main" id="{8BE0297B-DA6B-1E48-8491-96B2763291E3}"/>
              </a:ext>
            </a:extLst>
          </p:cNvPr>
          <p:cNvSpPr/>
          <p:nvPr/>
        </p:nvSpPr>
        <p:spPr>
          <a:xfrm>
            <a:off x="5031706" y="1930290"/>
            <a:ext cx="453263" cy="4147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2" name="Picture 11">
            <a:hlinkClick r:id="rId6"/>
            <a:extLst>
              <a:ext uri="{FF2B5EF4-FFF2-40B4-BE49-F238E27FC236}">
                <a16:creationId xmlns:a16="http://schemas.microsoft.com/office/drawing/2014/main" id="{2E175504-9275-DB44-9D9C-E3E6CAC21A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54688" y="3212108"/>
            <a:ext cx="2428929" cy="1715537"/>
          </a:xfrm>
          <a:prstGeom prst="rect">
            <a:avLst/>
          </a:prstGeom>
        </p:spPr>
      </p:pic>
      <p:sp>
        <p:nvSpPr>
          <p:cNvPr id="7" name="TextBox 6">
            <a:extLst>
              <a:ext uri="{FF2B5EF4-FFF2-40B4-BE49-F238E27FC236}">
                <a16:creationId xmlns:a16="http://schemas.microsoft.com/office/drawing/2014/main" id="{3142DE65-EE57-1445-99C9-0564D5B5B12C}"/>
              </a:ext>
            </a:extLst>
          </p:cNvPr>
          <p:cNvSpPr txBox="1"/>
          <p:nvPr/>
        </p:nvSpPr>
        <p:spPr>
          <a:xfrm>
            <a:off x="2133588" y="3212108"/>
            <a:ext cx="1071127" cy="307777"/>
          </a:xfrm>
          <a:prstGeom prst="rect">
            <a:avLst/>
          </a:prstGeom>
          <a:noFill/>
        </p:spPr>
        <p:txBody>
          <a:bodyPr wrap="none" rtlCol="0">
            <a:spAutoFit/>
          </a:bodyPr>
          <a:lstStyle/>
          <a:p>
            <a:r>
              <a:rPr lang="en-TW" dirty="0">
                <a:solidFill>
                  <a:srgbClr val="FF0000"/>
                </a:solidFill>
              </a:rPr>
              <a:t>Data Plane</a:t>
            </a:r>
          </a:p>
        </p:txBody>
      </p:sp>
      <p:sp>
        <p:nvSpPr>
          <p:cNvPr id="14" name="TextBox 13">
            <a:extLst>
              <a:ext uri="{FF2B5EF4-FFF2-40B4-BE49-F238E27FC236}">
                <a16:creationId xmlns:a16="http://schemas.microsoft.com/office/drawing/2014/main" id="{6E8B52BB-0309-634A-BF52-A777FDD5F799}"/>
              </a:ext>
            </a:extLst>
          </p:cNvPr>
          <p:cNvSpPr txBox="1"/>
          <p:nvPr/>
        </p:nvSpPr>
        <p:spPr>
          <a:xfrm>
            <a:off x="2165830" y="4814219"/>
            <a:ext cx="1269899" cy="307777"/>
          </a:xfrm>
          <a:prstGeom prst="rect">
            <a:avLst/>
          </a:prstGeom>
          <a:noFill/>
        </p:spPr>
        <p:txBody>
          <a:bodyPr wrap="none" rtlCol="0">
            <a:spAutoFit/>
          </a:bodyPr>
          <a:lstStyle/>
          <a:p>
            <a:r>
              <a:rPr lang="en-TW" dirty="0">
                <a:solidFill>
                  <a:srgbClr val="FF0000"/>
                </a:solidFill>
              </a:rPr>
              <a:t>Control Plane</a:t>
            </a:r>
          </a:p>
        </p:txBody>
      </p:sp>
      <p:sp>
        <p:nvSpPr>
          <p:cNvPr id="11" name="Bent-Up Arrow 10">
            <a:extLst>
              <a:ext uri="{FF2B5EF4-FFF2-40B4-BE49-F238E27FC236}">
                <a16:creationId xmlns:a16="http://schemas.microsoft.com/office/drawing/2014/main" id="{E1C8A103-77A9-A64A-9E59-4B1C2DBBCFD6}"/>
              </a:ext>
            </a:extLst>
          </p:cNvPr>
          <p:cNvSpPr/>
          <p:nvPr/>
        </p:nvSpPr>
        <p:spPr>
          <a:xfrm>
            <a:off x="4101285" y="3885354"/>
            <a:ext cx="2633841" cy="9049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7" name="Picture 2" descr="Knowledge Representation in Artificial intelligence">
            <a:hlinkClick r:id="rId2"/>
            <a:extLst>
              <a:ext uri="{FF2B5EF4-FFF2-40B4-BE49-F238E27FC236}">
                <a16:creationId xmlns:a16="http://schemas.microsoft.com/office/drawing/2014/main" id="{3A62B53E-E493-A340-9B72-C94A3DC87F5D}"/>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2123" y="4389723"/>
            <a:ext cx="769793" cy="63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305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739667" y="164347"/>
            <a:ext cx="51732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5268" y="4657746"/>
            <a:ext cx="1075745" cy="320595"/>
          </a:xfrm>
          <a:prstGeom prst="rect">
            <a:avLst/>
          </a:prstGeom>
        </p:spPr>
      </p:pic>
      <p:sp>
        <p:nvSpPr>
          <p:cNvPr id="41" name="40 Rectángulo redondeado"/>
          <p:cNvSpPr/>
          <p:nvPr/>
        </p:nvSpPr>
        <p:spPr bwMode="auto">
          <a:xfrm>
            <a:off x="820512"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96911"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a:t>
            </a:r>
          </a:p>
        </p:txBody>
      </p:sp>
      <p:pic>
        <p:nvPicPr>
          <p:cNvPr id="53" name="5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498" y="2104439"/>
            <a:ext cx="839483" cy="546100"/>
          </a:xfrm>
          <a:prstGeom prst="rect">
            <a:avLst/>
          </a:prstGeom>
          <a:solidFill>
            <a:schemeClr val="lt1"/>
          </a:solidFill>
        </p:spPr>
      </p:pic>
      <p:pic>
        <p:nvPicPr>
          <p:cNvPr id="54" name="5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9949" y="3254475"/>
            <a:ext cx="723607" cy="723607"/>
          </a:xfrm>
          <a:prstGeom prst="rect">
            <a:avLst/>
          </a:prstGeom>
          <a:solidFill>
            <a:schemeClr val="lt1"/>
          </a:solidFill>
        </p:spPr>
      </p:pic>
      <p:pic>
        <p:nvPicPr>
          <p:cNvPr id="10" name="9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1715" y="3272828"/>
            <a:ext cx="1098600" cy="705964"/>
          </a:xfrm>
          <a:prstGeom prst="rect">
            <a:avLst/>
          </a:prstGeom>
          <a:solidFill>
            <a:schemeClr val="lt1"/>
          </a:solidFill>
        </p:spPr>
      </p:pic>
      <p:sp>
        <p:nvSpPr>
          <p:cNvPr id="55" name="54 CuadroTexto"/>
          <p:cNvSpPr txBox="1"/>
          <p:nvPr/>
        </p:nvSpPr>
        <p:spPr>
          <a:xfrm>
            <a:off x="1971950"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49289"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59645"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65575" y="2611447"/>
            <a:ext cx="25680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98676" y="2545804"/>
            <a:ext cx="30008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4"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14483"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p>
        </p:txBody>
      </p:sp>
      <p:pic>
        <p:nvPicPr>
          <p:cNvPr id="63" name="6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5070" y="2104439"/>
            <a:ext cx="839483" cy="546100"/>
          </a:xfrm>
          <a:prstGeom prst="rect">
            <a:avLst/>
          </a:prstGeom>
          <a:solidFill>
            <a:schemeClr val="lt1"/>
          </a:solidFill>
        </p:spPr>
      </p:pic>
      <p:pic>
        <p:nvPicPr>
          <p:cNvPr id="64" name="6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7521" y="3254475"/>
            <a:ext cx="723607" cy="723607"/>
          </a:xfrm>
          <a:prstGeom prst="rect">
            <a:avLst/>
          </a:prstGeom>
          <a:solidFill>
            <a:schemeClr val="lt1"/>
          </a:solidFill>
        </p:spPr>
      </p:pic>
      <p:pic>
        <p:nvPicPr>
          <p:cNvPr id="65" name="64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8714" y="3310536"/>
            <a:ext cx="1055337" cy="678163"/>
          </a:xfrm>
          <a:prstGeom prst="rect">
            <a:avLst/>
          </a:prstGeom>
          <a:solidFill>
            <a:schemeClr val="lt1"/>
          </a:solidFill>
        </p:spPr>
      </p:pic>
      <p:sp>
        <p:nvSpPr>
          <p:cNvPr id="66" name="65 CuadroTexto"/>
          <p:cNvSpPr txBox="1"/>
          <p:nvPr/>
        </p:nvSpPr>
        <p:spPr>
          <a:xfrm>
            <a:off x="6489522"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66861"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77217"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74287" y="2622333"/>
            <a:ext cx="421910"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46288" y="2841634"/>
            <a:ext cx="14917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26268" y="2496650"/>
            <a:ext cx="506870" cy="307777"/>
          </a:xfrm>
          <a:prstGeom prst="rect">
            <a:avLst/>
          </a:prstGeom>
          <a:solidFill>
            <a:schemeClr val="lt1"/>
          </a:solidFill>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51754" y="2946775"/>
            <a:ext cx="1247457" cy="246221"/>
          </a:xfrm>
          <a:prstGeom prst="rect">
            <a:avLst/>
          </a:prstGeom>
          <a:solidFill>
            <a:schemeClr val="lt1"/>
          </a:solidFill>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5" y="2606628"/>
            <a:ext cx="46519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29" name="28 Conector recto"/>
          <p:cNvCxnSpPr/>
          <p:nvPr/>
        </p:nvCxnSpPr>
        <p:spPr bwMode="auto">
          <a:xfrm flipV="1">
            <a:off x="1636488" y="2650539"/>
            <a:ext cx="430592" cy="3694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60 Conector recto"/>
          <p:cNvCxnSpPr/>
          <p:nvPr/>
        </p:nvCxnSpPr>
        <p:spPr bwMode="auto">
          <a:xfrm flipV="1">
            <a:off x="6154060" y="2650539"/>
            <a:ext cx="430592" cy="36949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204553" y="2663239"/>
            <a:ext cx="326784" cy="356790"/>
          </a:xfrm>
          <a:prstGeom prst="line">
            <a:avLst/>
          </a:prstGeom>
          <a:solidFill>
            <a:schemeClr val="accent1"/>
          </a:solidFill>
          <a:ln w="9525" cap="flat" cmpd="sng" algn="ctr">
            <a:solidFill>
              <a:srgbClr val="00206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86981" y="2663239"/>
            <a:ext cx="326784" cy="3567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4299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“unique”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Homeomorphisms as a way to establish Equivalence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602542" cy="307777"/>
          </a:xfrm>
          <a:prstGeom prst="rect">
            <a:avLst/>
          </a:prstGeom>
          <a:noFill/>
        </p:spPr>
        <p:txBody>
          <a:bodyPr wrap="none" rtlCol="0">
            <a:spAutoFit/>
          </a:bodyPr>
          <a:lstStyle/>
          <a:p>
            <a:r>
              <a:rPr lang="en-TW" dirty="0"/>
              <a:t>Image and Text Source: </a:t>
            </a:r>
            <a:r>
              <a:rPr lang="en-US" dirty="0">
                <a:hlinkClick r:id="rId3"/>
              </a:rPr>
              <a:t>https://youtu.be/VOKgMJEc_ro</a:t>
            </a:r>
            <a:endParaRPr lang="en-TW" dirty="0"/>
          </a:p>
        </p:txBody>
      </p:sp>
      <p:pic>
        <p:nvPicPr>
          <p:cNvPr id="6" name="Picture 5">
            <a:hlinkClick r:id="rId4"/>
            <a:extLst>
              <a:ext uri="{FF2B5EF4-FFF2-40B4-BE49-F238E27FC236}">
                <a16:creationId xmlns:a16="http://schemas.microsoft.com/office/drawing/2014/main" id="{D5380F9B-8C0A-0E4A-99D6-1A79505E9F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7278" y="1017725"/>
            <a:ext cx="2808116" cy="1775030"/>
          </a:xfrm>
          <a:prstGeom prst="rect">
            <a:avLst/>
          </a:prstGeom>
        </p:spPr>
      </p:pic>
      <p:pic>
        <p:nvPicPr>
          <p:cNvPr id="7" name="Picture 6">
            <a:hlinkClick r:id="rId6"/>
            <a:extLst>
              <a:ext uri="{FF2B5EF4-FFF2-40B4-BE49-F238E27FC236}">
                <a16:creationId xmlns:a16="http://schemas.microsoft.com/office/drawing/2014/main" id="{97D6AD0E-314F-1846-8179-7DB4FAB28B5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8611" y="2888187"/>
            <a:ext cx="2826783" cy="1775030"/>
          </a:xfrm>
          <a:prstGeom prst="rect">
            <a:avLst/>
          </a:prstGeom>
        </p:spPr>
      </p:pic>
      <p:pic>
        <p:nvPicPr>
          <p:cNvPr id="8" name="Picture 7">
            <a:extLst>
              <a:ext uri="{FF2B5EF4-FFF2-40B4-BE49-F238E27FC236}">
                <a16:creationId xmlns:a16="http://schemas.microsoft.com/office/drawing/2014/main" id="{89100F46-122A-9745-B6C0-552D883DB09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50972" y="1008327"/>
            <a:ext cx="2827370" cy="1775030"/>
          </a:xfrm>
          <a:prstGeom prst="rect">
            <a:avLst/>
          </a:prstGeom>
        </p:spPr>
      </p:pic>
      <p:pic>
        <p:nvPicPr>
          <p:cNvPr id="9" name="Picture 8">
            <a:hlinkClick r:id="rId9"/>
            <a:extLst>
              <a:ext uri="{FF2B5EF4-FFF2-40B4-BE49-F238E27FC236}">
                <a16:creationId xmlns:a16="http://schemas.microsoft.com/office/drawing/2014/main" id="{669D0A1B-D4B5-8449-957E-908A16C8BAC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28225" y="984891"/>
            <a:ext cx="749127" cy="470304"/>
          </a:xfrm>
          <a:prstGeom prst="rect">
            <a:avLst/>
          </a:prstGeom>
        </p:spPr>
      </p:pic>
      <p:pic>
        <p:nvPicPr>
          <p:cNvPr id="10" name="Picture 9">
            <a:extLst>
              <a:ext uri="{FF2B5EF4-FFF2-40B4-BE49-F238E27FC236}">
                <a16:creationId xmlns:a16="http://schemas.microsoft.com/office/drawing/2014/main" id="{D10E6132-C595-2744-8F4B-C8C347F5B93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4336" y="2126800"/>
            <a:ext cx="1690327" cy="1061192"/>
          </a:xfrm>
          <a:prstGeom prst="rect">
            <a:avLst/>
          </a:prstGeom>
        </p:spPr>
      </p:pic>
      <p:pic>
        <p:nvPicPr>
          <p:cNvPr id="12" name="Picture 11">
            <a:hlinkClick r:id="rId12"/>
            <a:extLst>
              <a:ext uri="{FF2B5EF4-FFF2-40B4-BE49-F238E27FC236}">
                <a16:creationId xmlns:a16="http://schemas.microsoft.com/office/drawing/2014/main" id="{C15644BB-E37B-BD44-8907-4F686618976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78342" y="1008327"/>
            <a:ext cx="2349822" cy="1475225"/>
          </a:xfrm>
          <a:prstGeom prst="rect">
            <a:avLst/>
          </a:prstGeom>
        </p:spPr>
      </p:pic>
      <p:pic>
        <p:nvPicPr>
          <p:cNvPr id="13" name="Picture 12">
            <a:hlinkClick r:id="rId14"/>
            <a:extLst>
              <a:ext uri="{FF2B5EF4-FFF2-40B4-BE49-F238E27FC236}">
                <a16:creationId xmlns:a16="http://schemas.microsoft.com/office/drawing/2014/main" id="{02F7A52A-9422-314F-A2AF-8AEA811F20B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61249" y="2171274"/>
            <a:ext cx="1690328" cy="1061192"/>
          </a:xfrm>
          <a:prstGeom prst="rect">
            <a:avLst/>
          </a:prstGeom>
        </p:spPr>
      </p:pic>
      <p:pic>
        <p:nvPicPr>
          <p:cNvPr id="14" name="Picture 13">
            <a:hlinkClick r:id="rId16"/>
            <a:extLst>
              <a:ext uri="{FF2B5EF4-FFF2-40B4-BE49-F238E27FC236}">
                <a16:creationId xmlns:a16="http://schemas.microsoft.com/office/drawing/2014/main" id="{BFBF250A-CE3C-314C-B17B-8BFB8191BF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344651" y="2373971"/>
            <a:ext cx="2366389" cy="1485626"/>
          </a:xfrm>
          <a:prstGeom prst="rect">
            <a:avLst/>
          </a:prstGeom>
        </p:spPr>
      </p:pic>
      <p:pic>
        <p:nvPicPr>
          <p:cNvPr id="15" name="Picture 14">
            <a:hlinkClick r:id="rId18"/>
            <a:extLst>
              <a:ext uri="{FF2B5EF4-FFF2-40B4-BE49-F238E27FC236}">
                <a16:creationId xmlns:a16="http://schemas.microsoft.com/office/drawing/2014/main" id="{97024FBB-F6F8-5B4F-84D0-0F290F33CAA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851315" y="3013710"/>
            <a:ext cx="2545765" cy="1598239"/>
          </a:xfrm>
          <a:prstGeom prst="rect">
            <a:avLst/>
          </a:prstGeom>
        </p:spPr>
      </p:pic>
      <p:pic>
        <p:nvPicPr>
          <p:cNvPr id="16" name="Picture 15">
            <a:hlinkClick r:id="rId20"/>
            <a:extLst>
              <a:ext uri="{FF2B5EF4-FFF2-40B4-BE49-F238E27FC236}">
                <a16:creationId xmlns:a16="http://schemas.microsoft.com/office/drawing/2014/main" id="{E7B9D3C0-DE41-904B-A4BA-3F13B8B63DC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853214" y="3562998"/>
            <a:ext cx="1604136" cy="1007081"/>
          </a:xfrm>
          <a:prstGeom prst="rect">
            <a:avLst/>
          </a:prstGeom>
        </p:spPr>
      </p:pic>
    </p:spTree>
    <p:extLst>
      <p:ext uri="{BB962C8B-B14F-4D97-AF65-F5344CB8AC3E}">
        <p14:creationId xmlns:p14="http://schemas.microsoft.com/office/powerpoint/2010/main" val="6150110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ALL Concepts can be represented using Kan Extension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111" y="1480007"/>
            <a:ext cx="3934896" cy="2300841"/>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360111" y="4053526"/>
            <a:ext cx="3934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Kan Extension: A highly </a:t>
            </a:r>
            <a:r>
              <a:rPr lang="en-US" dirty="0">
                <a:solidFill>
                  <a:schemeClr val="tx1"/>
                </a:solidFill>
              </a:rPr>
              <a:t>rigorous </a:t>
            </a:r>
            <a:r>
              <a:rPr kumimoji="0" lang="en-US" sz="1400" b="0" i="0" u="none" strike="noStrike" kern="0" cap="none" spc="0" normalizeH="0" baseline="0" noProof="0" dirty="0">
                <a:ln>
                  <a:noFill/>
                </a:ln>
                <a:solidFill>
                  <a:schemeClr val="tx1"/>
                </a:solidFill>
                <a:effectLst/>
                <a:uLnTx/>
                <a:uFillTx/>
                <a:latin typeface="Arial"/>
                <a:cs typeface="Arial"/>
                <a:sym typeface="Arial"/>
              </a:rPr>
              <a:t>mathematical construct for </a:t>
            </a:r>
            <a:r>
              <a:rPr kumimoji="0" lang="en-TW" sz="1400" b="0" i="0" u="none" strike="noStrike" kern="0" cap="none" spc="0" normalizeH="0" baseline="0" noProof="0" dirty="0">
                <a:ln>
                  <a:noFill/>
                </a:ln>
                <a:solidFill>
                  <a:schemeClr val="tx1"/>
                </a:solidFill>
                <a:effectLst/>
                <a:uLnTx/>
                <a:uFillTx/>
                <a:latin typeface="Arial"/>
                <a:cs typeface="Arial"/>
                <a:sym typeface="Arial"/>
              </a:rPr>
              <a:t>managing abstractions.</a:t>
            </a:r>
          </a:p>
        </p:txBody>
      </p:sp>
      <p:pic>
        <p:nvPicPr>
          <p:cNvPr id="5" name="Picture 2" descr="Kuhn Cycle">
            <a:extLst>
              <a:ext uri="{FF2B5EF4-FFF2-40B4-BE49-F238E27FC236}">
                <a16:creationId xmlns:a16="http://schemas.microsoft.com/office/drawing/2014/main" id="{EFE81C97-421B-6344-B431-784D2D99891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3073" y="1429179"/>
            <a:ext cx="2282688" cy="222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8601D1-FC58-034E-B052-9308E4406C36}"/>
              </a:ext>
            </a:extLst>
          </p:cNvPr>
          <p:cNvSpPr txBox="1"/>
          <p:nvPr/>
        </p:nvSpPr>
        <p:spPr>
          <a:xfrm>
            <a:off x="4848995" y="4053526"/>
            <a:ext cx="39348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chemeClr val="tx1"/>
                </a:solidFill>
                <a:effectLst/>
                <a:uLnTx/>
                <a:uFillTx/>
                <a:latin typeface="Arial"/>
                <a:cs typeface="Arial"/>
                <a:sym typeface="Arial"/>
              </a:rPr>
              <a:t>Khun</a:t>
            </a:r>
            <a:r>
              <a:rPr kumimoji="0" lang="en-US" sz="1400" b="0" i="0" u="none" strike="noStrike" kern="0" cap="none" spc="0" normalizeH="0" baseline="0" noProof="0" dirty="0">
                <a:ln>
                  <a:noFill/>
                </a:ln>
                <a:solidFill>
                  <a:schemeClr val="tx1"/>
                </a:solidFill>
                <a:effectLst/>
                <a:uLnTx/>
                <a:uFillTx/>
                <a:latin typeface="Arial"/>
                <a:cs typeface="Arial"/>
                <a:sym typeface="Arial"/>
              </a:rPr>
              <a:t> Cycle: A generic model for managing scientific advancement/evolution</a:t>
            </a:r>
            <a:r>
              <a:rPr kumimoji="0" lang="en-TW" sz="1400" b="0" i="0" u="none" strike="noStrike" kern="0" cap="none" spc="0" normalizeH="0" baseline="0" noProof="0" dirty="0">
                <a:ln>
                  <a:noFill/>
                </a:ln>
                <a:solidFill>
                  <a:schemeClr val="tx1"/>
                </a:solidFill>
                <a:effectLst/>
                <a:uLnTx/>
                <a:uFillTx/>
                <a:latin typeface="Arial"/>
                <a:cs typeface="Arial"/>
                <a:sym typeface="Arial"/>
              </a:rPr>
              <a:t> based on Namespace Management.</a:t>
            </a:r>
          </a:p>
        </p:txBody>
      </p:sp>
    </p:spTree>
    <p:extLst>
      <p:ext uri="{BB962C8B-B14F-4D97-AF65-F5344CB8AC3E}">
        <p14:creationId xmlns:p14="http://schemas.microsoft.com/office/powerpoint/2010/main" val="22392498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err="1">
                <a:solidFill>
                  <a:schemeClr val="tx1"/>
                </a:solidFill>
                <a:latin typeface="黑体" panose="02010609060101010101" pitchFamily="49" charset="-122"/>
                <a:ea typeface="黑体" panose="02010609060101010101" pitchFamily="49" charset="-122"/>
              </a:rPr>
              <a:t>Abundent</a:t>
            </a:r>
            <a:r>
              <a:rPr lang="en-US" altLang="zh-CN" dirty="0">
                <a:solidFill>
                  <a:schemeClr val="tx1"/>
                </a:solidFill>
                <a:latin typeface="黑体" panose="02010609060101010101" pitchFamily="49" charset="-122"/>
                <a:ea typeface="黑体" panose="02010609060101010101" pitchFamily="49" charset="-122"/>
              </a:rPr>
              <a:t> Data Sources Available</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5904" y="2220400"/>
            <a:ext cx="3672508" cy="2100107"/>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0532" y="2453954"/>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7" name="Picture 6">
            <a:hlinkClick r:id="rId6"/>
            <a:extLst>
              <a:ext uri="{FF2B5EF4-FFF2-40B4-BE49-F238E27FC236}">
                <a16:creationId xmlns:a16="http://schemas.microsoft.com/office/drawing/2014/main" id="{4484DACF-B441-8141-838A-E757C5496D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6436" y="1218300"/>
            <a:ext cx="3551127" cy="2471308"/>
          </a:xfrm>
          <a:prstGeom prst="rect">
            <a:avLst/>
          </a:prstGeom>
        </p:spPr>
      </p:pic>
    </p:spTree>
    <p:extLst>
      <p:ext uri="{BB962C8B-B14F-4D97-AF65-F5344CB8AC3E}">
        <p14:creationId xmlns:p14="http://schemas.microsoft.com/office/powerpoint/2010/main" val="28794855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06" y="174188"/>
            <a:ext cx="857318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Kuhn’s Cycle and Namespace Management</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80227" y="465919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www.thwink.org</a:t>
            </a:r>
            <a:r>
              <a:rPr kumimoji="0" lang="en-US" sz="788" b="0" i="0" u="none" strike="noStrike" kern="0" cap="none" spc="0" normalizeH="0" baseline="0" noProof="0" dirty="0">
                <a:ln>
                  <a:noFill/>
                </a:ln>
                <a:solidFill>
                  <a:schemeClr val="tx1"/>
                </a:solidFill>
                <a:effectLst/>
                <a:uLnTx/>
                <a:uFillTx/>
                <a:latin typeface="Arial"/>
                <a:cs typeface="Arial"/>
                <a:sym typeface="Arial"/>
              </a:rPr>
              <a:t>/sustain/glossary/</a:t>
            </a:r>
            <a:r>
              <a:rPr kumimoji="0" lang="en-US" sz="788" b="0" i="0" u="none" strike="noStrike" kern="0" cap="none" spc="0" normalizeH="0" baseline="0" noProof="0" dirty="0" err="1">
                <a:ln>
                  <a:noFill/>
                </a:ln>
                <a:solidFill>
                  <a:schemeClr val="tx1"/>
                </a:solidFill>
                <a:effectLst/>
                <a:uLnTx/>
                <a:uFillTx/>
                <a:latin typeface="Arial"/>
                <a:cs typeface="Arial"/>
                <a:sym typeface="Arial"/>
              </a:rPr>
              <a:t>KuhnCycle.htm</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5206" y="1262410"/>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3"/>
            <a:extLst>
              <a:ext uri="{FF2B5EF4-FFF2-40B4-BE49-F238E27FC236}">
                <a16:creationId xmlns:a16="http://schemas.microsoft.com/office/drawing/2014/main" id="{93C09C52-561D-EE47-8BA5-4FF60FFE721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70371" y="1602558"/>
            <a:ext cx="4653079" cy="2931521"/>
          </a:xfrm>
          <a:prstGeom prst="rect">
            <a:avLst/>
          </a:prstGeom>
        </p:spPr>
      </p:pic>
      <p:sp>
        <p:nvSpPr>
          <p:cNvPr id="3" name="TextBox 2">
            <a:extLst>
              <a:ext uri="{FF2B5EF4-FFF2-40B4-BE49-F238E27FC236}">
                <a16:creationId xmlns:a16="http://schemas.microsoft.com/office/drawing/2014/main" id="{28BD123E-DAD5-5342-82A2-59080A43508D}"/>
              </a:ext>
            </a:extLst>
          </p:cNvPr>
          <p:cNvSpPr txBox="1"/>
          <p:nvPr/>
        </p:nvSpPr>
        <p:spPr>
          <a:xfrm>
            <a:off x="4135715" y="808087"/>
            <a:ext cx="4522392" cy="584775"/>
          </a:xfrm>
          <a:prstGeom prst="rect">
            <a:avLst/>
          </a:prstGeom>
          <a:noFill/>
        </p:spPr>
        <p:txBody>
          <a:bodyPr wrap="none" rtlCol="0">
            <a:spAutoFit/>
          </a:bodyPr>
          <a:lstStyle/>
          <a:p>
            <a:pPr algn="ctr"/>
            <a:r>
              <a:rPr lang="en-TW" sz="1800" b="1" dirty="0">
                <a:solidFill>
                  <a:srgbClr val="FF0000"/>
                </a:solidFill>
              </a:rPr>
              <a:t>System Alert:</a:t>
            </a:r>
          </a:p>
          <a:p>
            <a:pPr algn="ctr"/>
            <a:r>
              <a:rPr lang="en-TW" dirty="0"/>
              <a:t>Mathematicians keeps inventing different Namespaces</a:t>
            </a:r>
          </a:p>
        </p:txBody>
      </p:sp>
    </p:spTree>
    <p:extLst>
      <p:ext uri="{BB962C8B-B14F-4D97-AF65-F5344CB8AC3E}">
        <p14:creationId xmlns:p14="http://schemas.microsoft.com/office/powerpoint/2010/main" val="27855239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4654092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06509" y="1869919"/>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t>
            </a:r>
            <a:r>
              <a:rPr lang="en-US" sz="1400" dirty="0">
                <a:solidFill>
                  <a:schemeClr val="bg1"/>
                </a:solidFill>
              </a:rPr>
              <a:t>Linked namespaces can be rendered on mobile devices in modern browsers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a:t>
            </a:r>
            <a:r>
              <a:rPr lang="en-US" sz="1400" dirty="0">
                <a:solidFill>
                  <a:schemeClr val="bg1"/>
                </a:solidFill>
              </a:rPr>
              <a:t>Compute in “Arrows” by following </a:t>
            </a:r>
            <a:r>
              <a:rPr lang="en-US" sz="1400" dirty="0">
                <a:solidFill>
                  <a:srgbClr val="FF0000"/>
                </a:solidFill>
              </a:rPr>
              <a:t>Category Theory</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sz="1050" dirty="0">
                <a:solidFill>
                  <a:schemeClr val="bg1"/>
                </a:solidFill>
              </a:rPr>
              <a:t>Category Theory allow namespaces to be stretched and compressed</a:t>
            </a:r>
          </a:p>
          <a:p>
            <a:pPr>
              <a:buFont typeface="+mj-lt"/>
              <a:buAutoNum type="arabicPeriod"/>
            </a:pPr>
            <a:r>
              <a:rPr lang="en-US" sz="1050" dirty="0">
                <a:solidFill>
                  <a:schemeClr val="bg1"/>
                </a:solidFill>
              </a:rPr>
              <a:t>Arrow/path Analogies provides a geometrical/visual understanding</a:t>
            </a:r>
          </a:p>
          <a:p>
            <a:pPr>
              <a:buFont typeface="+mj-lt"/>
              <a:buAutoNum type="arabicPeriod"/>
            </a:pPr>
            <a:r>
              <a:rPr lang="en-US" sz="1050" dirty="0">
                <a:solidFill>
                  <a:schemeClr val="bg1"/>
                </a:solidFill>
              </a:rPr>
              <a:t>Industry-strength tools available for data abstraction and collection/computation</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grpSp>
        <p:nvGrpSpPr>
          <p:cNvPr id="10" name="Group 9">
            <a:extLst>
              <a:ext uri="{FF2B5EF4-FFF2-40B4-BE49-F238E27FC236}">
                <a16:creationId xmlns:a16="http://schemas.microsoft.com/office/drawing/2014/main" id="{B2A67C26-708F-D64D-870E-1F79372A27CE}"/>
              </a:ext>
            </a:extLst>
          </p:cNvPr>
          <p:cNvGrpSpPr/>
          <p:nvPr/>
        </p:nvGrpSpPr>
        <p:grpSpPr>
          <a:xfrm>
            <a:off x="3666449" y="929198"/>
            <a:ext cx="1829956" cy="822489"/>
            <a:chOff x="3599883" y="934204"/>
            <a:chExt cx="1967713" cy="972339"/>
          </a:xfrm>
        </p:grpSpPr>
        <p:pic>
          <p:nvPicPr>
            <p:cNvPr id="14" name="Picture 2" descr="Kuhn Cycle">
              <a:extLst>
                <a:ext uri="{FF2B5EF4-FFF2-40B4-BE49-F238E27FC236}">
                  <a16:creationId xmlns:a16="http://schemas.microsoft.com/office/drawing/2014/main" id="{119C11D9-A689-2449-B6BB-C4EC2EF38A2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99883" y="934204"/>
              <a:ext cx="995597" cy="9700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uhn Cycle">
              <a:extLst>
                <a:ext uri="{FF2B5EF4-FFF2-40B4-BE49-F238E27FC236}">
                  <a16:creationId xmlns:a16="http://schemas.microsoft.com/office/drawing/2014/main" id="{4CE0E43C-3908-4148-A05C-02FC2ADD8F1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a:fillRect/>
            </a:stretch>
          </p:blipFill>
          <p:spPr bwMode="auto">
            <a:xfrm flipH="1">
              <a:off x="4571999" y="936474"/>
              <a:ext cx="995597" cy="97006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73;p16">
            <a:extLst>
              <a:ext uri="{FF2B5EF4-FFF2-40B4-BE49-F238E27FC236}">
                <a16:creationId xmlns:a16="http://schemas.microsoft.com/office/drawing/2014/main" id="{12902E7D-0D55-2A44-8C61-01E7818ABD36}"/>
              </a:ext>
            </a:extLst>
          </p:cNvPr>
          <p:cNvSpPr txBox="1">
            <a:spLocks/>
          </p:cNvSpPr>
          <p:nvPr/>
        </p:nvSpPr>
        <p:spPr>
          <a:xfrm>
            <a:off x="543765" y="1754395"/>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pic>
        <p:nvPicPr>
          <p:cNvPr id="19" name="Picture 2" descr="Devsecops-Illustretion-ICon-1">
            <a:hlinkClick r:id="rId7"/>
            <a:extLst>
              <a:ext uri="{FF2B5EF4-FFF2-40B4-BE49-F238E27FC236}">
                <a16:creationId xmlns:a16="http://schemas.microsoft.com/office/drawing/2014/main" id="{0554A8DB-15E8-AF49-A891-52EA454E8CBF}"/>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910181" y="1011859"/>
            <a:ext cx="1323571" cy="86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309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2400" dirty="0">
                <a:latin typeface="Arial Rounded MT Bold" panose="020F0704030504030204" pitchFamily="34" charset="77"/>
              </a:rPr>
              <a:t>Knowledge Representation can be grounded in a unifying theoretical framework (Category Theory).</a:t>
            </a:r>
          </a:p>
          <a:p>
            <a:pPr marL="285750" indent="-285750">
              <a:buFont typeface="Arial" panose="020B0604020202020204" pitchFamily="34" charset="0"/>
              <a:buChar char="•"/>
            </a:pPr>
            <a:r>
              <a:rPr lang="en-US" sz="2400" dirty="0">
                <a:latin typeface="Arial Rounded MT Bold" panose="020F0704030504030204" pitchFamily="34" charset="77"/>
              </a:rPr>
              <a:t>Unification provides consistency, scalability, and knowledge reuse.</a:t>
            </a:r>
          </a:p>
          <a:p>
            <a:pPr marL="285750" indent="-285750">
              <a:buFont typeface="Arial" panose="020B0604020202020204" pitchFamily="34" charset="0"/>
              <a:buChar char="•"/>
            </a:pPr>
            <a:r>
              <a:rPr lang="en-US" sz="2400" dirty="0">
                <a:latin typeface="Arial Rounded MT Bold" panose="020F0704030504030204" pitchFamily="34" charset="77"/>
              </a:rPr>
              <a:t>Existing tools and technologies can significantly reduce the cognitive complexity of their users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3917002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26,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Refine the Logic Model of your project</a:t>
            </a:r>
            <a:r>
              <a:rPr lang="en-US" dirty="0"/>
              <a:t>, make sure that you have enough reference material</a:t>
            </a:r>
            <a:endParaRPr lang="en-TW" dirty="0"/>
          </a:p>
          <a:p>
            <a:pPr lvl="1"/>
            <a:r>
              <a:rPr lang="en-US" dirty="0"/>
              <a:t>Try to relate your namespace in terms of Category Theory/Computing Science ideas</a:t>
            </a:r>
          </a:p>
          <a:p>
            <a:pPr lvl="1"/>
            <a:r>
              <a:rPr lang="en-US" dirty="0"/>
              <a:t>Refresh your </a:t>
            </a:r>
            <a:r>
              <a:rPr lang="en-US" dirty="0" err="1"/>
              <a:t>Github</a:t>
            </a:r>
            <a:r>
              <a:rPr lang="en-US" dirty="0"/>
              <a:t> content and include your with proper </a:t>
            </a:r>
            <a:r>
              <a:rPr lang="en-US" dirty="0" err="1"/>
              <a:t>NsM</a:t>
            </a:r>
            <a:endParaRPr lang="en-US" dirty="0"/>
          </a:p>
          <a:p>
            <a:pPr lvl="2"/>
            <a:r>
              <a:rPr lang="en-US"/>
              <a:t>Course </a:t>
            </a:r>
            <a:r>
              <a:rPr lang="en-US" dirty="0" err="1"/>
              <a:t>Github</a:t>
            </a:r>
            <a:r>
              <a:rPr lang="en-US" dirty="0"/>
              <a:t> @ </a:t>
            </a:r>
            <a:r>
              <a:rPr lang="en-US" dirty="0">
                <a:hlinkClick r:id="rId2"/>
              </a:rPr>
              <a:t>https://github.com/benkoo/CognitiveFoundation2020</a:t>
            </a:r>
            <a:endParaRPr lang="en-TW" dirty="0"/>
          </a:p>
          <a:p>
            <a:r>
              <a:rPr lang="en-TW" dirty="0"/>
              <a:t>Integrate content in your learning report to the final report</a:t>
            </a:r>
          </a:p>
          <a:p>
            <a:pPr lvl="2"/>
            <a:r>
              <a:rPr lang="en-TW" dirty="0"/>
              <a:t>Start compiling the weekly Logic Model</a:t>
            </a:r>
            <a:r>
              <a:rPr lang="en-US" dirty="0"/>
              <a:t> into a meaningful story line (“</a:t>
            </a:r>
            <a:r>
              <a:rPr lang="en-US" b="1" i="1" dirty="0"/>
              <a:t>path of thoughts</a:t>
            </a:r>
            <a:r>
              <a:rPr lang="en-US" dirty="0"/>
              <a:t>”)</a:t>
            </a:r>
            <a:endParaRPr lang="en-TW" dirty="0"/>
          </a:p>
          <a:p>
            <a:pPr lvl="2"/>
            <a:r>
              <a:rPr lang="en-TW" dirty="0"/>
              <a:t>Prepare for a 15 minute presentation about your progress for next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32477654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17675884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 to Homological Algebar series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
        <p:nvSpPr>
          <p:cNvPr id="15" name="TextBox 14">
            <a:extLst>
              <a:ext uri="{FF2B5EF4-FFF2-40B4-BE49-F238E27FC236}">
                <a16:creationId xmlns:a16="http://schemas.microsoft.com/office/drawing/2014/main" id="{2E06A309-FD75-0141-B063-A49CF8C47537}"/>
              </a:ext>
            </a:extLst>
          </p:cNvPr>
          <p:cNvSpPr txBox="1"/>
          <p:nvPr/>
        </p:nvSpPr>
        <p:spPr>
          <a:xfrm>
            <a:off x="2196444" y="4337750"/>
            <a:ext cx="4751109" cy="738664"/>
          </a:xfrm>
          <a:prstGeom prst="rect">
            <a:avLst/>
          </a:prstGeom>
          <a:noFill/>
        </p:spPr>
        <p:txBody>
          <a:bodyPr wrap="square" rtlCol="0">
            <a:spAutoFit/>
          </a:bodyPr>
          <a:lstStyle/>
          <a:p>
            <a:r>
              <a:rPr lang="en-US" dirty="0"/>
              <a:t>Youtuber </a:t>
            </a:r>
            <a:r>
              <a:rPr lang="en-US" dirty="0">
                <a:hlinkClick r:id="rId2"/>
              </a:rPr>
              <a:t>Jeremy Mann</a:t>
            </a:r>
            <a:r>
              <a:rPr lang="en-US" dirty="0"/>
              <a:t>: A mathematician interested in applying Category Theory to Data Science related problems.</a:t>
            </a:r>
            <a:endParaRPr lang="en-TW" dirty="0"/>
          </a:p>
        </p:txBody>
      </p:sp>
      <p:pic>
        <p:nvPicPr>
          <p:cNvPr id="3" name="Picture 2">
            <a:hlinkClick r:id="rId3"/>
            <a:extLst>
              <a:ext uri="{FF2B5EF4-FFF2-40B4-BE49-F238E27FC236}">
                <a16:creationId xmlns:a16="http://schemas.microsoft.com/office/drawing/2014/main" id="{E44B6EFB-E65D-EC45-A807-EC123EB355EB}"/>
              </a:ext>
            </a:extLst>
          </p:cNvPr>
          <p:cNvPicPr>
            <a:picLocks noChangeAspect="1"/>
          </p:cNvPicPr>
          <p:nvPr/>
        </p:nvPicPr>
        <p:blipFill>
          <a:blip r:embed="rId4"/>
          <a:stretch>
            <a:fillRect/>
          </a:stretch>
        </p:blipFill>
        <p:spPr>
          <a:xfrm>
            <a:off x="207389" y="1102341"/>
            <a:ext cx="5222449" cy="2261219"/>
          </a:xfrm>
          <a:prstGeom prst="rect">
            <a:avLst/>
          </a:prstGeom>
        </p:spPr>
      </p:pic>
      <p:pic>
        <p:nvPicPr>
          <p:cNvPr id="5" name="Picture 4">
            <a:hlinkClick r:id="rId5"/>
            <a:extLst>
              <a:ext uri="{FF2B5EF4-FFF2-40B4-BE49-F238E27FC236}">
                <a16:creationId xmlns:a16="http://schemas.microsoft.com/office/drawing/2014/main" id="{1CDFD77F-C5D7-DA48-8D62-513119F5E3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753452"/>
            <a:ext cx="4004153" cy="2171565"/>
          </a:xfrm>
          <a:prstGeom prst="rect">
            <a:avLst/>
          </a:prstGeom>
        </p:spPr>
      </p:pic>
      <p:sp>
        <p:nvSpPr>
          <p:cNvPr id="6" name="TextBox 5">
            <a:extLst>
              <a:ext uri="{FF2B5EF4-FFF2-40B4-BE49-F238E27FC236}">
                <a16:creationId xmlns:a16="http://schemas.microsoft.com/office/drawing/2014/main" id="{90671F68-5A53-1D4F-A1AF-3D241E73D5EF}"/>
              </a:ext>
            </a:extLst>
          </p:cNvPr>
          <p:cNvSpPr txBox="1"/>
          <p:nvPr/>
        </p:nvSpPr>
        <p:spPr>
          <a:xfrm>
            <a:off x="797664" y="3448176"/>
            <a:ext cx="2797561" cy="253916"/>
          </a:xfrm>
          <a:prstGeom prst="rect">
            <a:avLst/>
          </a:prstGeom>
          <a:noFill/>
        </p:spPr>
        <p:txBody>
          <a:bodyPr wrap="none" rtlCol="0">
            <a:spAutoFit/>
          </a:bodyPr>
          <a:lstStyle/>
          <a:p>
            <a:r>
              <a:rPr lang="en-TW" sz="1050" dirty="0"/>
              <a:t>Video Link: </a:t>
            </a:r>
            <a:r>
              <a:rPr lang="en-US" sz="1050" dirty="0">
                <a:hlinkClick r:id="rId3"/>
              </a:rPr>
              <a:t>https://</a:t>
            </a:r>
            <a:r>
              <a:rPr lang="en-US" sz="1050" dirty="0" err="1">
                <a:hlinkClick r:id="rId3"/>
              </a:rPr>
              <a:t>youtu.be</a:t>
            </a:r>
            <a:r>
              <a:rPr lang="en-US" sz="1050" dirty="0">
                <a:hlinkClick r:id="rId3"/>
              </a:rPr>
              <a:t>/GGL6AZpO7Ck</a:t>
            </a:r>
            <a:endParaRPr lang="en-TW" sz="1050" dirty="0"/>
          </a:p>
        </p:txBody>
      </p:sp>
      <p:sp>
        <p:nvSpPr>
          <p:cNvPr id="11" name="TextBox 10">
            <a:extLst>
              <a:ext uri="{FF2B5EF4-FFF2-40B4-BE49-F238E27FC236}">
                <a16:creationId xmlns:a16="http://schemas.microsoft.com/office/drawing/2014/main" id="{E90A3D70-91BB-C548-B8AB-11FB3F71DADD}"/>
              </a:ext>
            </a:extLst>
          </p:cNvPr>
          <p:cNvSpPr txBox="1"/>
          <p:nvPr/>
        </p:nvSpPr>
        <p:spPr>
          <a:xfrm>
            <a:off x="5175294" y="3941216"/>
            <a:ext cx="2658100" cy="253916"/>
          </a:xfrm>
          <a:prstGeom prst="rect">
            <a:avLst/>
          </a:prstGeom>
          <a:noFill/>
        </p:spPr>
        <p:txBody>
          <a:bodyPr wrap="none" rtlCol="0">
            <a:spAutoFit/>
          </a:bodyPr>
          <a:lstStyle/>
          <a:p>
            <a:r>
              <a:rPr lang="en-TW" sz="1050" dirty="0"/>
              <a:t>Video Link: </a:t>
            </a:r>
            <a:r>
              <a:rPr lang="en-US" sz="1050" dirty="0">
                <a:hlinkClick r:id="rId5"/>
              </a:rPr>
              <a:t>https://youtu.be/9pPS7iJ4grM</a:t>
            </a:r>
            <a:endParaRPr lang="en-TW" sz="1050" dirty="0"/>
          </a:p>
        </p:txBody>
      </p:sp>
    </p:spTree>
    <p:extLst>
      <p:ext uri="{BB962C8B-B14F-4D97-AF65-F5344CB8AC3E}">
        <p14:creationId xmlns:p14="http://schemas.microsoft.com/office/powerpoint/2010/main" val="352032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Ted Nelson 的自白</a:t>
            </a:r>
            <a:r>
              <a:rPr lang="zh-CN" altLang="en-US" dirty="0"/>
              <a:t> </a:t>
            </a:r>
            <a:r>
              <a:rPr lang="en-TW" dirty="0"/>
              <a:t>(again)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Vertical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11052</TotalTime>
  <Words>6072</Words>
  <Application>Microsoft Macintosh PowerPoint</Application>
  <PresentationFormat>On-screen Show (16:9)</PresentationFormat>
  <Paragraphs>816</Paragraphs>
  <Slides>107</Slides>
  <Notes>32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107</vt:i4>
      </vt:variant>
    </vt:vector>
  </HeadingPairs>
  <TitlesOfParts>
    <vt:vector size="123" baseType="lpstr">
      <vt:lpstr>Hei</vt:lpstr>
      <vt:lpstr>微软雅黑</vt:lpstr>
      <vt:lpstr>黑体</vt:lpstr>
      <vt:lpstr>STXingkai</vt:lpstr>
      <vt:lpstr>STXinwei</vt:lpstr>
      <vt:lpstr>STXinwei</vt:lpstr>
      <vt:lpstr>Weibei SC</vt:lpstr>
      <vt:lpstr>ACADEMY ENGRAVED LET PLAIN:1.0</vt:lpstr>
      <vt:lpstr>Arial</vt:lpstr>
      <vt:lpstr>Arial Rounded MT Bold</vt:lpstr>
      <vt:lpstr>Calibri</vt:lpstr>
      <vt:lpstr>Lato</vt:lpstr>
      <vt:lpstr>Times</vt:lpstr>
      <vt:lpstr>Wingdings</vt:lpstr>
      <vt:lpstr>Simple Light</vt:lpstr>
      <vt:lpstr>1_Simple Light</vt:lpstr>
      <vt:lpstr>超越学科界限的认知基础 Transdisciplinary Cognitive Foundation</vt:lpstr>
      <vt:lpstr>Abstract Specification</vt:lpstr>
      <vt:lpstr>所有的数据类型均为偏序集 （偏序集由有向关系所构成）</vt:lpstr>
      <vt:lpstr>知识的可表达性</vt:lpstr>
      <vt:lpstr>现场练习</vt:lpstr>
      <vt:lpstr>同伦性(Homotopy)</vt:lpstr>
      <vt:lpstr>Knowledge Representation in Topology (the trick of converting a problem to a simple domain and back)</vt:lpstr>
      <vt:lpstr>Homeomorphisms as a way to establish Equivalence</vt:lpstr>
      <vt:lpstr>Ted Nelson 的自白 (again)</vt:lpstr>
      <vt:lpstr>Some implementations of Ted Nelson’s Xanadu</vt:lpstr>
      <vt:lpstr>目标: 对知识内容进行计算</vt:lpstr>
      <vt:lpstr>何谓态射(函数)?</vt:lpstr>
      <vt:lpstr>何谓函子?</vt:lpstr>
      <vt:lpstr>Functor as Structure Preserving Arrow</vt:lpstr>
      <vt:lpstr>何谓自然变换?</vt:lpstr>
      <vt:lpstr>可表函子(Representable Functors)</vt:lpstr>
      <vt:lpstr>Representing Knowledge with Limited Resources</vt:lpstr>
      <vt:lpstr>PowerPoint Presentation</vt:lpstr>
      <vt:lpstr>PowerPoint Presentation</vt:lpstr>
      <vt:lpstr>PowerPoint Presentation</vt:lpstr>
      <vt:lpstr>Connecting Abstract and Concrete Domains</vt:lpstr>
      <vt:lpstr>Arrow Chasing Computation</vt:lpstr>
      <vt:lpstr>跨领域、多层次的系统设计自动化</vt:lpstr>
      <vt:lpstr>系统治理：科学 或 艺术？</vt:lpstr>
      <vt:lpstr>巴比塔的诅咒： 失去共享语言的系统建构者</vt:lpstr>
      <vt:lpstr>系统代数的研究背景与动机 (AoS Motivation)</vt:lpstr>
      <vt:lpstr>系统代数的研究内容 (AoS Motivation)</vt:lpstr>
      <vt:lpstr>PowerPoint Presentation</vt:lpstr>
      <vt:lpstr>PowerPoint Presentation</vt:lpstr>
      <vt:lpstr>PowerPoint Presentation</vt:lpstr>
      <vt:lpstr>所有的数据类型均为偏序集 （偏序集由有向关系所构成）</vt:lpstr>
      <vt:lpstr>以光速为限的决策影响力空间</vt:lpstr>
      <vt:lpstr>系统建模的有效性</vt:lpstr>
      <vt:lpstr>形式化系统设计方法的产业化工具与应用</vt:lpstr>
      <vt:lpstr>辩证系统正确性的形式化表述</vt:lpstr>
      <vt:lpstr>系统模型的优化是一个反复迭代的模型空间搜寻过程 （fixed point semantic formalize model interpolation）</vt:lpstr>
      <vt:lpstr>散落在各类计算模型中的决策论证方法 (Models of Computation)</vt:lpstr>
      <vt:lpstr>何谓代数？</vt:lpstr>
      <vt:lpstr>系统代数方法论：运用代数法则，在语义空间保证集成多种领域信息的封闭性</vt:lpstr>
      <vt:lpstr>Property Domain Specification： 特性域的运算规则</vt:lpstr>
      <vt:lpstr>函数与多项式的运算均根据箭头的追踪完成</vt:lpstr>
      <vt:lpstr>基于箭头(关系)与标签（命名空间）的运算方法</vt:lpstr>
      <vt:lpstr>Algebraic Methodology： 代数运算与模型空间的封闭性</vt:lpstr>
      <vt:lpstr>演示软件功能</vt:lpstr>
      <vt:lpstr>基于系统代数的集成化开发工具 （Integrated Development Environment, IDE）</vt:lpstr>
      <vt:lpstr>系统代数AoS的应用案例：</vt:lpstr>
      <vt:lpstr>系统代数（AoS）的研究成果总结：</vt:lpstr>
      <vt:lpstr>将模型转化为&lt;P,B,C&gt;等多层级数据结构后， 其代数化的闭包（Closure）性质创造了 实现连续迭代和评估复杂系统模型的可操作性</vt:lpstr>
      <vt:lpstr>下一步： 根据偏序集的万用性、提炼出可靠并可规模化的系统设计流程</vt:lpstr>
      <vt:lpstr>在云原生平台上的系统设计与运营工作流</vt:lpstr>
      <vt:lpstr>向华为的建议</vt:lpstr>
      <vt:lpstr>向华为在印尼发展的建议</vt:lpstr>
      <vt:lpstr>参考文献（TBD）</vt:lpstr>
      <vt:lpstr>参考文献（TBD）</vt:lpstr>
      <vt:lpstr>Criteria: Check if our strategy works</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Universal Resource Locator, Identifier, Name as names of functions (especially with path information)</vt:lpstr>
      <vt:lpstr>Paths as sequences of “Actions” with assigned names (state values)</vt:lpstr>
      <vt:lpstr>Representation of Action</vt:lpstr>
      <vt:lpstr>Change in Action S across multiple intervals</vt:lpstr>
      <vt:lpstr>PowerPoint Presentation</vt:lpstr>
      <vt:lpstr>Representing Functions as Paths</vt:lpstr>
      <vt:lpstr>Modeling everything as Types of Functions</vt:lpstr>
      <vt:lpstr>Representing Types (names with intensive properties)</vt:lpstr>
      <vt:lpstr>NsM complements Type Theory</vt:lpstr>
      <vt:lpstr>PowerPoint Presentation</vt:lpstr>
      <vt:lpstr>PowerPoint Presentation</vt:lpstr>
      <vt:lpstr>PowerPoint Presentation</vt:lpstr>
      <vt:lpstr>PowerPoint Presentation</vt:lpstr>
      <vt:lpstr>PowerPoint Presentation</vt:lpstr>
      <vt:lpstr>PowerPoint Presentation</vt:lpstr>
      <vt:lpstr>Category Theory is all about Composing Arrows</vt:lpstr>
      <vt:lpstr>PowerPoint Presentation</vt:lpstr>
      <vt:lpstr>Universal Constructions as a “unique” strategy</vt:lpstr>
      <vt:lpstr>All concepts (ideas) are Kan Extensions      -Saunder Mac Lane</vt:lpstr>
      <vt:lpstr>PowerPoint Presentation</vt:lpstr>
      <vt:lpstr>Abundent Data Sources Available</vt:lpstr>
      <vt:lpstr>PowerPoint Presentation</vt:lpstr>
      <vt:lpstr>PowerPoint Presentation</vt:lpstr>
      <vt:lpstr>PowerPoint Presentation</vt:lpstr>
      <vt:lpstr>Summary</vt:lpstr>
      <vt:lpstr>Your actions before Oct 26, 2020</vt:lpstr>
      <vt:lpstr>References</vt:lpstr>
      <vt:lpstr>Reference to Homological Algebar series</vt:lpstr>
      <vt:lpstr>PowerPoint Presentation</vt:lpstr>
      <vt:lpstr>Higher Dimensional Structure  denoted by Arrows</vt:lpstr>
      <vt:lpstr>The Idea of Multiplication expressed in Arrows</vt:lpstr>
      <vt:lpstr>The World According to Category Theory</vt:lpstr>
      <vt:lpstr>The Types of Arrows</vt:lpstr>
      <vt:lpstr>Vertical Composition</vt:lpstr>
      <vt:lpstr>Horizontal Composition</vt:lpstr>
      <vt:lpstr>Kleisli Arrow of outrageous Fortune</vt:lpstr>
      <vt:lpstr>Category Theory and Unary Arithmetic</vt:lpstr>
      <vt:lpstr>PowerPoint Presentation</vt:lpstr>
      <vt:lpstr>PowerPoint Presentation</vt:lpstr>
      <vt:lpstr>Representing Graphical Information Content</vt:lpstr>
      <vt:lpstr>PowerPoint Presentation</vt:lpstr>
      <vt:lpstr>From Category Theory to Higher Type Theory</vt:lpstr>
      <vt:lpstr>PowerPoint Presentation</vt:lpstr>
      <vt:lpstr>PowerPoint Presentation</vt:lpstr>
      <vt:lpstr>Ontological Engineering (知识图谱)</vt:lpstr>
      <vt:lpstr>可计算图形语意：Computable Semantics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2206</cp:revision>
  <dcterms:modified xsi:type="dcterms:W3CDTF">2021-10-20T04:07:47Z</dcterms:modified>
</cp:coreProperties>
</file>